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79" r:id="rId1"/>
  </p:sldMasterIdLst>
  <p:notesMasterIdLst>
    <p:notesMasterId r:id="rId27"/>
  </p:notesMasterIdLst>
  <p:sldIdLst>
    <p:sldId id="280" r:id="rId2"/>
    <p:sldId id="355" r:id="rId3"/>
    <p:sldId id="359" r:id="rId4"/>
    <p:sldId id="357" r:id="rId5"/>
    <p:sldId id="333" r:id="rId6"/>
    <p:sldId id="288" r:id="rId7"/>
    <p:sldId id="289" r:id="rId8"/>
    <p:sldId id="338" r:id="rId9"/>
    <p:sldId id="290" r:id="rId10"/>
    <p:sldId id="294" r:id="rId11"/>
    <p:sldId id="336" r:id="rId12"/>
    <p:sldId id="337" r:id="rId13"/>
    <p:sldId id="295" r:id="rId14"/>
    <p:sldId id="360" r:id="rId15"/>
    <p:sldId id="361" r:id="rId16"/>
    <p:sldId id="362" r:id="rId17"/>
    <p:sldId id="363" r:id="rId18"/>
    <p:sldId id="342" r:id="rId19"/>
    <p:sldId id="364" r:id="rId20"/>
    <p:sldId id="365" r:id="rId21"/>
    <p:sldId id="352" r:id="rId22"/>
    <p:sldId id="348" r:id="rId23"/>
    <p:sldId id="349" r:id="rId24"/>
    <p:sldId id="351" r:id="rId25"/>
    <p:sldId id="366" r:id="rId2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ta Shapira" initials="NS" lastIdx="4" clrIdx="0">
    <p:extLst>
      <p:ext uri="{19B8F6BF-5375-455C-9EA6-DF929625EA0E}">
        <p15:presenceInfo xmlns:p15="http://schemas.microsoft.com/office/powerpoint/2012/main" userId="S-1-5-21-2028609735-1275949837-2329829616-11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EE0"/>
    <a:srgbClr val="C72B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0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352428-1F02-43E8-8F60-EC6CF886F830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A412B58-4915-47DF-8AC1-0713DA1423B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3116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1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738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10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067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11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562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12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249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13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82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14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34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15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026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16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98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17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7103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18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844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19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583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2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869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20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9563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21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95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22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385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23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316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24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23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25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98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3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7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4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95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5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99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6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219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7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858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8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038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 altLang="he-IL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B34FC54A-1736-4D75-A4B4-63FC27B607EA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9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75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05FE-3CCB-4CE0-8B9E-5FF5B77ACBEB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4589-DB25-438B-9654-8C49AE3D71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592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05FE-3CCB-4CE0-8B9E-5FF5B77ACBEB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4589-DB25-438B-9654-8C49AE3D71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566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05FE-3CCB-4CE0-8B9E-5FF5B77ACBEB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4589-DB25-438B-9654-8C49AE3D71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331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96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7000">
        <p:fade/>
      </p:transition>
    </mc:Choice>
    <mc:Fallback xmlns="">
      <p:transition advClick="0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05FE-3CCB-4CE0-8B9E-5FF5B77ACBEB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4589-DB25-438B-9654-8C49AE3D71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810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05FE-3CCB-4CE0-8B9E-5FF5B77ACBEB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4589-DB25-438B-9654-8C49AE3D71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835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05FE-3CCB-4CE0-8B9E-5FF5B77ACBEB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4589-DB25-438B-9654-8C49AE3D71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87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05FE-3CCB-4CE0-8B9E-5FF5B77ACBEB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4589-DB25-438B-9654-8C49AE3D71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82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05FE-3CCB-4CE0-8B9E-5FF5B77ACBEB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4589-DB25-438B-9654-8C49AE3D71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82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05FE-3CCB-4CE0-8B9E-5FF5B77ACBEB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4589-DB25-438B-9654-8C49AE3D71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21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05FE-3CCB-4CE0-8B9E-5FF5B77ACBEB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4589-DB25-438B-9654-8C49AE3D71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305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705FE-3CCB-4CE0-8B9E-5FF5B77ACBEB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F4589-DB25-438B-9654-8C49AE3D71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520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705FE-3CCB-4CE0-8B9E-5FF5B77ACBEB}" type="datetimeFigureOut">
              <a:rPr lang="he-IL" smtClean="0"/>
              <a:t>כ"ב/חשון/תשע"ט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F4589-DB25-438B-9654-8C49AE3D71B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672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005"/>
            <a:ext cx="12191999" cy="1338828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he-IL" alt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ספריית פיג'מה לכיתות א-ב</a:t>
            </a:r>
            <a:endParaRPr lang="en-US" altLang="he-IL" sz="54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047" y="5630731"/>
            <a:ext cx="951539" cy="1186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86" y="5701817"/>
            <a:ext cx="2208917" cy="8898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414" y="5536818"/>
            <a:ext cx="3553136" cy="121987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-1" y="5397996"/>
            <a:ext cx="12192000" cy="21037"/>
          </a:xfrm>
          <a:prstGeom prst="line">
            <a:avLst/>
          </a:prstGeom>
          <a:ln w="101600">
            <a:solidFill>
              <a:srgbClr val="C72B8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235" y="1444252"/>
            <a:ext cx="5368004" cy="357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1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המתנה היא...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ספרים המיועדים לקריאה משותפת</a:t>
            </a:r>
            <a:endParaRPr lang="he-IL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660" y="1965930"/>
            <a:ext cx="6090677" cy="456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618" y="0"/>
            <a:ext cx="12191999" cy="830997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4800" b="1" dirty="0">
                <a:solidFill>
                  <a:schemeClr val="bg1"/>
                </a:solidFill>
              </a:rPr>
              <a:t>המתנה היא...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946" y="2743788"/>
            <a:ext cx="5407111" cy="360474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830997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 dirty="0">
                <a:solidFill>
                  <a:schemeClr val="bg1"/>
                </a:solidFill>
                <a:effectLst/>
              </a:rPr>
              <a:t>הצעות לפעילות משפחתית</a:t>
            </a:r>
          </a:p>
        </p:txBody>
      </p:sp>
    </p:spTree>
    <p:extLst>
      <p:ext uri="{BB962C8B-B14F-4D97-AF65-F5344CB8AC3E}">
        <p14:creationId xmlns:p14="http://schemas.microsoft.com/office/powerpoint/2010/main" val="358139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618" y="0"/>
            <a:ext cx="12191999" cy="830997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4800" b="1" dirty="0">
                <a:solidFill>
                  <a:schemeClr val="bg1"/>
                </a:solidFill>
              </a:rPr>
              <a:t>המתנה היא...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73" y="2768502"/>
            <a:ext cx="5407111" cy="360474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830997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 dirty="0">
                <a:solidFill>
                  <a:schemeClr val="bg1"/>
                </a:solidFill>
                <a:effectLst/>
              </a:rPr>
              <a:t>הצעות לפעילות משפחתית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600438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 dirty="0">
                <a:solidFill>
                  <a:schemeClr val="bg1"/>
                </a:solidFill>
                <a:effectLst/>
              </a:rPr>
              <a:t>רעיונות לשילוב הספרים בכיתה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6" y="2768502"/>
            <a:ext cx="4806320" cy="360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5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מה עוד מציעה התכנית?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13" y="1985549"/>
            <a:ext cx="4912267" cy="33897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 dirty="0">
                <a:solidFill>
                  <a:schemeClr val="bg1"/>
                </a:solidFill>
                <a:effectLst/>
              </a:rPr>
              <a:t>אתר אינטרנט ודף </a:t>
            </a:r>
            <a:r>
              <a:rPr lang="he-IL" sz="4400" dirty="0" err="1">
                <a:solidFill>
                  <a:schemeClr val="bg1"/>
                </a:solidFill>
                <a:effectLst/>
              </a:rPr>
              <a:t>פייסבוק</a:t>
            </a:r>
            <a:endParaRPr lang="he-IL" sz="4400" dirty="0">
              <a:solidFill>
                <a:schemeClr val="bg1"/>
              </a:solidFill>
              <a:effectLst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-1" y="5397996"/>
            <a:ext cx="12192000" cy="21037"/>
          </a:xfrm>
          <a:prstGeom prst="line">
            <a:avLst/>
          </a:prstGeom>
          <a:ln w="101600">
            <a:solidFill>
              <a:srgbClr val="C72B8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57188" y="5591746"/>
            <a:ext cx="114776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70C0"/>
                </a:solidFill>
              </a:rPr>
              <a:t>www.pjisrael.org</a:t>
            </a:r>
            <a:br>
              <a:rPr lang="en-US" altLang="en-US" sz="4000" b="1" dirty="0">
                <a:solidFill>
                  <a:srgbClr val="0070C0"/>
                </a:solidFill>
              </a:rPr>
            </a:br>
            <a:r>
              <a:rPr lang="en-US" altLang="en-US" sz="4000" b="1" dirty="0">
                <a:solidFill>
                  <a:srgbClr val="0070C0"/>
                </a:solidFill>
              </a:rPr>
              <a:t>www.facebook.com/SifriyatPijama</a:t>
            </a:r>
            <a:endParaRPr lang="he-IL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322" y="2174788"/>
            <a:ext cx="6026590" cy="291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6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3870FCD-4E6A-41A4-9474-35667FB87D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677" y="2716531"/>
            <a:ext cx="2300804" cy="2481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הספרים – תשע"ט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 dirty="0">
                <a:solidFill>
                  <a:schemeClr val="bg1"/>
                </a:solidFill>
                <a:effectLst/>
              </a:rPr>
              <a:t>כיתה א'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1D0D41-3571-474B-B01E-0BE0DB8FB0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088" y="2716531"/>
            <a:ext cx="1854497" cy="251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26E85-FE15-4E0E-B8C6-878ACF032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05" y="2725982"/>
            <a:ext cx="2299189" cy="2500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89208B-A789-455D-BF6C-67AA0E54F9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602" y="2725982"/>
            <a:ext cx="2307367" cy="251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הספרים – תשע"ט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 dirty="0">
                <a:solidFill>
                  <a:schemeClr val="bg1"/>
                </a:solidFill>
                <a:effectLst/>
              </a:rPr>
              <a:t>כיתה ב'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67322-D89B-4385-B0B3-12652C6AB9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06" y="2525316"/>
            <a:ext cx="2219484" cy="284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D400E5-D0CF-4D0B-ACD1-26F162E8C3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14" y="2566708"/>
            <a:ext cx="1777042" cy="2798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F75E5F-4C85-4784-BEB7-725AD24854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40" y="2695303"/>
            <a:ext cx="2832099" cy="2494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690364-A3F6-4816-B3DA-4BF2F70F2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06" y="2623106"/>
            <a:ext cx="2520831" cy="274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7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1754326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חיבור לנושא השנתי ומיזם כרזות: </a:t>
            </a:r>
          </a:p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"הסיפור שלי, הסיפור של כולנו"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6167C7-B41B-4443-98F5-EFC12A1E2F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5" y="2824393"/>
            <a:ext cx="2406770" cy="3369316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09E186-EFE0-454C-875B-5703144DBF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124" y="2824048"/>
            <a:ext cx="2397916" cy="335692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360DC2-AE71-4203-81B7-8CD6D54CA3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163" y="2824048"/>
            <a:ext cx="2406997" cy="336966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250446-38A3-41CD-B44E-FDA3494E93D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73" y="2824048"/>
            <a:ext cx="2397916" cy="335692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E8DA5-5EFA-45B9-9272-020B150165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589" y="2824048"/>
            <a:ext cx="2397510" cy="335692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7805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1754326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חיבור לנושא השנתי: </a:t>
            </a:r>
          </a:p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תכניות </a:t>
            </a:r>
            <a:r>
              <a:rPr lang="en-US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PJ LIBRARY</a:t>
            </a: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 בעולם</a:t>
            </a:r>
            <a:endParaRPr lang="he-IL" sz="54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pic>
        <p:nvPicPr>
          <p:cNvPr id="11266" name="Picture 2" descr="https://scontent.xx.fbcdn.net/v/t1.0-9/548502_390510824339070_1398326460_n.jpg?oh=452dd6de75f4fdf7e60837a807aff5aa&amp;oe=584501C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3" y="2022804"/>
            <a:ext cx="1839083" cy="183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content.xx.fbcdn.net/v/t1.0-9/12079186_1038805209497994_1578187953947027291_n.jpg?oh=7781a7f94fb6304d39bc1f38b004f75e&amp;oe=583E1BED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404" y="1934231"/>
            <a:ext cx="2594262" cy="237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content.xx.fbcdn.net/v/t1.0-9/10696158_342155372623945_7807114958767532976_n.jpg?oh=808b1014e99194f072fd341bfd02779c&amp;oe=583869A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48" y="2357235"/>
            <a:ext cx="5857102" cy="39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fbcdn-sphotos-a-a.akamaihd.net/hphotos-ak-xta1/v/t1.0-9/13895423_584706848368795_8115745186804725115_n.jpg?oh=ae7414109b2d99d3a1a49d8d71346bae&amp;oe=5849AEBC&amp;__gda__=1480418869_edeeb40becd79ecbf37ae445c6f65dbb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89" y="4176585"/>
            <a:ext cx="2522562" cy="242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fbcdn-sphotos-a-a.akamaihd.net/hphotos-ak-xaf1/v/t1.0-9/13000367_1750583625173885_7737182810207889614_n.jpg?oh=a75d3ac8317d0089404e119663f71b94&amp;oe=583A8DCF&amp;__gda__=1481290872_2474829e2a9a81911e942672cdccb33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404" y="4599116"/>
            <a:ext cx="2552786" cy="191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36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5400" b="1" dirty="0">
                <a:solidFill>
                  <a:schemeClr val="bg1"/>
                </a:solidFill>
              </a:rPr>
              <a:t>פתיחה חגיגית עם הורים וילדים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he-IL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17" y="3848992"/>
            <a:ext cx="3809261" cy="2539506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33" y="2127398"/>
            <a:ext cx="4227050" cy="3165962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" y="3843757"/>
            <a:ext cx="3397624" cy="254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5400" b="1" dirty="0">
                <a:solidFill>
                  <a:schemeClr val="bg1"/>
                </a:solidFill>
              </a:rPr>
              <a:t>פעילות סביב הספרים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 dirty="0">
                <a:solidFill>
                  <a:schemeClr val="bg1"/>
                </a:solidFill>
              </a:rPr>
              <a:t>דרכים רבות לעודד קריאה</a:t>
            </a:r>
          </a:p>
        </p:txBody>
      </p:sp>
      <p:pic>
        <p:nvPicPr>
          <p:cNvPr id="1026" name="Picture 2" descr="Image may contain: 3 peo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044" y="2426357"/>
            <a:ext cx="2933767" cy="391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pjisrael.org/wp-content/uploads/2018/01/%D7%91%D7%99%D7%AA-%D7%A1%D7%A4%D7%A8-%D7%A8%D7%91%D7%99-%D7%A2%D7%A7%D7%99%D7%91%D7%90-%D7%90%D7%95%D7%A8-%D7%A2%D7%A7%D7%99%D7%91%D7%90-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640" y="2156436"/>
            <a:ext cx="2503986" cy="445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pjisrael.org/wp-content/uploads/2018/01/%D7%91%D7%99%D7%AA-%D7%A1%D7%A4%D7%A8-%D7%A8%D7%9E%D7%91%D7%9D-%D7%91%D7%90%D7%9C%D7%99%D7%9B%D7%99%D7%9F-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3149864"/>
            <a:ext cx="4386794" cy="247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8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1754326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תכנית ארצית לאהבת הספר </a:t>
            </a:r>
          </a:p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ושיח סביב ערכים ומורשת</a:t>
            </a: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51205" y="2123589"/>
            <a:ext cx="5970588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7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5400" b="1" dirty="0">
                <a:solidFill>
                  <a:schemeClr val="bg1"/>
                </a:solidFill>
              </a:rPr>
              <a:t>פעילות סביב הספרים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>
                <a:solidFill>
                  <a:schemeClr val="bg1"/>
                </a:solidFill>
              </a:rPr>
              <a:t>דרכים רבות לעודד קריאה</a:t>
            </a:r>
            <a:endParaRPr lang="he-IL" sz="4400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pjisrael.org/wp-content/uploads/2018/03/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632" y="2706468"/>
            <a:ext cx="3766340" cy="282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44" y="2706468"/>
            <a:ext cx="4721278" cy="2654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11" y="2108855"/>
            <a:ext cx="2322321" cy="413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8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5400" b="1" dirty="0">
                <a:solidFill>
                  <a:schemeClr val="bg1"/>
                </a:solidFill>
              </a:rPr>
              <a:t>פעילות סביב הספרים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>
                <a:solidFill>
                  <a:schemeClr val="bg1"/>
                </a:solidFill>
              </a:rPr>
              <a:t>דרכים רבות לעודד קריאה</a:t>
            </a:r>
            <a:endParaRPr lang="he-IL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48" y="2411504"/>
            <a:ext cx="2870947" cy="38279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" y="3044350"/>
            <a:ext cx="3598198" cy="2702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613" y="3044350"/>
            <a:ext cx="4053039" cy="270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1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5400" b="1" dirty="0">
                <a:solidFill>
                  <a:schemeClr val="bg1"/>
                </a:solidFill>
              </a:rPr>
              <a:t>פעילות סביב הספרים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>
                <a:solidFill>
                  <a:schemeClr val="bg1"/>
                </a:solidFill>
              </a:rPr>
              <a:t>דרכים רבות לעודד קריאה</a:t>
            </a:r>
            <a:endParaRPr lang="he-IL" sz="4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742" y="2623106"/>
            <a:ext cx="3980329" cy="2770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188" y="2623105"/>
            <a:ext cx="4924611" cy="277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7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5400" b="1" dirty="0">
                <a:solidFill>
                  <a:schemeClr val="bg1"/>
                </a:solidFill>
              </a:rPr>
              <a:t>פעילות סביב הספרים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>
                <a:solidFill>
                  <a:schemeClr val="bg1"/>
                </a:solidFill>
              </a:rPr>
              <a:t>דרכים רבות לעודד קריאה</a:t>
            </a:r>
            <a:endParaRPr lang="he-IL" sz="4400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www.pjisrael.org/wp-content/uploads/2017/02/IMG-20170129-WA0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06" y="2056564"/>
            <a:ext cx="2586131" cy="459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484" y="2725831"/>
            <a:ext cx="6373904" cy="358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sz="5400" b="1" dirty="0">
                <a:solidFill>
                  <a:schemeClr val="bg1"/>
                </a:solidFill>
              </a:rPr>
              <a:t>דרכים רבות לעודד קריאה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 dirty="0">
                <a:solidFill>
                  <a:schemeClr val="bg1"/>
                </a:solidFill>
                <a:effectLst/>
              </a:rPr>
              <a:t>שימוש בספרים משנים קודמות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729" y="2416269"/>
            <a:ext cx="4201785" cy="2801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35" y="2416269"/>
            <a:ext cx="4979894" cy="280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5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he-IL" altLang="he-IL" sz="5400" b="1" dirty="0">
                <a:solidFill>
                  <a:schemeClr val="bg1"/>
                </a:solidFill>
              </a:rPr>
              <a:t>אהבה לספר ולסיפור מגיל צעיר</a:t>
            </a:r>
            <a:endParaRPr lang="en-US" altLang="he-IL" sz="54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4618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he-IL" altLang="he-IL" sz="4400" dirty="0">
                <a:solidFill>
                  <a:schemeClr val="bg1"/>
                </a:solidFill>
              </a:rPr>
              <a:t>עם ספריית פיג'מה, כל ספר הוא מתנה!</a:t>
            </a:r>
            <a:endParaRPr lang="en-US" altLang="he-IL" sz="4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505" y="2156038"/>
            <a:ext cx="4172777" cy="437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8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שעות הנאה סביב ספרים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 dirty="0">
                <a:solidFill>
                  <a:schemeClr val="bg1"/>
                </a:solidFill>
                <a:effectLst/>
              </a:rPr>
              <a:t>קריאה משותפת – גם בגיל בית ספר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10" y="2202934"/>
            <a:ext cx="6482149" cy="432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1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he-IL" altLang="he-IL" sz="5400" b="1" dirty="0">
                <a:solidFill>
                  <a:schemeClr val="bg1"/>
                </a:solidFill>
              </a:rPr>
              <a:t>ספריית פיג'מה חוגגת עשור!</a:t>
            </a:r>
            <a:endParaRPr lang="en-US" altLang="he-IL" sz="54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4618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endParaRPr lang="en-US" altLang="he-IL" sz="4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48" y="2068270"/>
            <a:ext cx="4689132" cy="468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התכנית מתרחבת!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 dirty="0" err="1">
                <a:solidFill>
                  <a:schemeClr val="bg1"/>
                </a:solidFill>
                <a:effectLst/>
              </a:rPr>
              <a:t>מתשע"ט</a:t>
            </a:r>
            <a:r>
              <a:rPr lang="he-IL" sz="4400" dirty="0">
                <a:solidFill>
                  <a:schemeClr val="bg1"/>
                </a:solidFill>
                <a:effectLst/>
              </a:rPr>
              <a:t> מוצעת התכנית לכל כיתות א'-ב' בארץ</a:t>
            </a:r>
            <a:endParaRPr lang="he-IL" sz="4400" b="0" dirty="0">
              <a:solidFill>
                <a:schemeClr val="bg1"/>
              </a:solidFill>
              <a:effectLst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90" y="2708231"/>
            <a:ext cx="5255296" cy="37737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932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005"/>
            <a:ext cx="12191999" cy="1661993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מטרות ספריית פיג'מה</a:t>
            </a:r>
          </a:p>
          <a:p>
            <a:pPr algn="ctr">
              <a:spcBef>
                <a:spcPct val="0"/>
              </a:spcBef>
            </a:pPr>
            <a:endParaRPr lang="he-IL" sz="4800" b="1" spc="50" dirty="0">
              <a:ln w="0"/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1609072"/>
            <a:ext cx="12196617" cy="2123658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he-IL" altLang="he-IL" sz="4400" dirty="0">
                <a:solidFill>
                  <a:schemeClr val="bg1"/>
                </a:solidFill>
                <a:effectLst/>
              </a:rPr>
              <a:t>טיפוח אהבת הקריאה והספר</a:t>
            </a:r>
          </a:p>
          <a:p>
            <a:endParaRPr lang="he-IL" altLang="he-IL" sz="4400" dirty="0">
              <a:solidFill>
                <a:schemeClr val="bg1"/>
              </a:solidFill>
            </a:endParaRPr>
          </a:p>
          <a:p>
            <a:endParaRPr lang="en-US" altLang="he-IL" sz="440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2732457"/>
            <a:ext cx="12196617" cy="1446550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he-IL" altLang="he-IL" sz="4400" dirty="0">
                <a:solidFill>
                  <a:schemeClr val="bg1"/>
                </a:solidFill>
                <a:effectLst/>
              </a:rPr>
              <a:t>עידוד שיח סביב ערכים ומורשת</a:t>
            </a:r>
          </a:p>
          <a:p>
            <a:endParaRPr lang="en-US" altLang="he-IL" sz="4400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4620" y="5302392"/>
            <a:ext cx="12196617" cy="1446550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he-IL" altLang="he-IL" sz="4400" dirty="0">
                <a:solidFill>
                  <a:schemeClr val="bg1"/>
                </a:solidFill>
                <a:effectLst/>
              </a:rPr>
              <a:t>יצירת מכנה משותף תרבותי רחב</a:t>
            </a:r>
          </a:p>
          <a:p>
            <a:endParaRPr lang="en-US" altLang="he-IL" sz="440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621" y="4017425"/>
            <a:ext cx="12196617" cy="1446550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he-IL" altLang="he-IL" sz="4400" dirty="0">
                <a:solidFill>
                  <a:schemeClr val="bg1"/>
                </a:solidFill>
                <a:effectLst/>
              </a:rPr>
              <a:t>קריאה משותפת בחיק המשפחה</a:t>
            </a:r>
          </a:p>
          <a:p>
            <a:endParaRPr lang="en-US" altLang="he-IL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05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איך התכנית עובדת?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 dirty="0">
                <a:solidFill>
                  <a:schemeClr val="bg1"/>
                </a:solidFill>
                <a:effectLst/>
              </a:rPr>
              <a:t>הספרים מגיעים ישירות לבית הספר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85" y="2029939"/>
            <a:ext cx="6482149" cy="432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2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 פעמים בשנה – מתנה!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24" y="1347037"/>
            <a:ext cx="7906968" cy="52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05"/>
            <a:ext cx="12191999" cy="923330"/>
          </a:xfrm>
          <a:prstGeom prst="rect">
            <a:avLst/>
          </a:prstGeom>
          <a:solidFill>
            <a:srgbClr val="127EE0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he-IL" sz="5400" b="1" spc="50" dirty="0">
                <a:ln w="0"/>
                <a:solidFill>
                  <a:schemeClr val="bg2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המתנה היא...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930335"/>
            <a:ext cx="12196617" cy="769441"/>
          </a:xfrm>
          <a:prstGeom prst="rect">
            <a:avLst/>
          </a:prstGeom>
          <a:solidFill>
            <a:srgbClr val="C72B84"/>
          </a:solidFill>
        </p:spPr>
        <p:txBody>
          <a:bodyPr wrap="square">
            <a:spAutoFit/>
          </a:bodyPr>
          <a:lstStyle>
            <a:defPPr>
              <a:defRPr lang="he-IL"/>
            </a:defPPr>
            <a:lvl1pPr algn="ctr">
              <a:defRPr sz="40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4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עותק לכל ילד, ושני עותקים לספרייה הכיתתית</a:t>
            </a:r>
            <a:endParaRPr lang="he-IL" sz="4400" dirty="0">
              <a:solidFill>
                <a:schemeClr val="bg1"/>
              </a:solidFill>
              <a:effectLst/>
            </a:endParaRPr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443" y="2048854"/>
            <a:ext cx="4290454" cy="461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690" y="1836884"/>
            <a:ext cx="6904617" cy="460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12467</TotalTime>
  <Words>246</Words>
  <Application>Microsoft Office PowerPoint</Application>
  <PresentationFormat>Widescreen</PresentationFormat>
  <Paragraphs>76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Unicode MS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Sylvia Kamovitz Hareven</dc:creator>
  <cp:lastModifiedBy>Yaara Zinamon-Rossi</cp:lastModifiedBy>
  <cp:revision>177</cp:revision>
  <dcterms:created xsi:type="dcterms:W3CDTF">2015-09-09T13:42:08Z</dcterms:created>
  <dcterms:modified xsi:type="dcterms:W3CDTF">2018-10-31T08:32:06Z</dcterms:modified>
</cp:coreProperties>
</file>