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32" r:id="rId1"/>
  </p:sldMasterIdLst>
  <p:sldIdLst>
    <p:sldId id="262" r:id="rId2"/>
    <p:sldId id="256" r:id="rId3"/>
    <p:sldId id="257" r:id="rId4"/>
    <p:sldId id="258" r:id="rId5"/>
    <p:sldId id="259" r:id="rId6"/>
    <p:sldId id="260" r:id="rId7"/>
    <p:sldId id="261"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8" autoAdjust="0"/>
    <p:restoredTop sz="94660"/>
  </p:normalViewPr>
  <p:slideViewPr>
    <p:cSldViewPr snapToGrid="0">
      <p:cViewPr varScale="1">
        <p:scale>
          <a:sx n="72" d="100"/>
          <a:sy n="72" d="100"/>
        </p:scale>
        <p:origin x="67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1D8ED856-9FB1-4E39-80AC-6BA6A326FD11}" type="datetimeFigureOut">
              <a:rPr lang="he-IL" smtClean="0"/>
              <a:t>ז'/שבט/תשע"ח</a:t>
            </a:fld>
            <a:endParaRPr lang="he-IL"/>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he-IL"/>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E1227B9C-3E53-46E4-A12B-6EA399D35765}" type="slidenum">
              <a:rPr lang="he-IL" smtClean="0"/>
              <a:t>‹#›</a:t>
            </a:fld>
            <a:endParaRPr lang="he-IL"/>
          </a:p>
        </p:txBody>
      </p:sp>
    </p:spTree>
    <p:extLst>
      <p:ext uri="{BB962C8B-B14F-4D97-AF65-F5344CB8AC3E}">
        <p14:creationId xmlns:p14="http://schemas.microsoft.com/office/powerpoint/2010/main" val="3896456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תמונה פנורמית עם כיתוב">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5" name="Date Placeholder 4"/>
          <p:cNvSpPr>
            <a:spLocks noGrp="1"/>
          </p:cNvSpPr>
          <p:nvPr>
            <p:ph type="dt" sz="half" idx="10"/>
          </p:nvPr>
        </p:nvSpPr>
        <p:spPr/>
        <p:txBody>
          <a:bodyPr/>
          <a:lstStyle/>
          <a:p>
            <a:fld id="{1D8ED856-9FB1-4E39-80AC-6BA6A326FD11}" type="datetimeFigureOut">
              <a:rPr lang="he-IL" smtClean="0"/>
              <a:t>ז'/שבט/תשע"ח</a:t>
            </a:fld>
            <a:endParaRPr lang="he-IL"/>
          </a:p>
        </p:txBody>
      </p:sp>
      <p:sp>
        <p:nvSpPr>
          <p:cNvPr id="6" name="Footer Placeholder 5"/>
          <p:cNvSpPr>
            <a:spLocks noGrp="1"/>
          </p:cNvSpPr>
          <p:nvPr>
            <p:ph type="ftr" sz="quarter" idx="11"/>
          </p:nvPr>
        </p:nvSpPr>
        <p:spPr/>
        <p:txBody>
          <a:bodyPr/>
          <a:lstStyle/>
          <a:p>
            <a:endParaRPr lang="he-IL"/>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1227B9C-3E53-46E4-A12B-6EA399D35765}" type="slidenum">
              <a:rPr lang="he-IL" smtClean="0"/>
              <a:t>‹#›</a:t>
            </a:fld>
            <a:endParaRPr lang="he-IL"/>
          </a:p>
        </p:txBody>
      </p:sp>
    </p:spTree>
    <p:extLst>
      <p:ext uri="{BB962C8B-B14F-4D97-AF65-F5344CB8AC3E}">
        <p14:creationId xmlns:p14="http://schemas.microsoft.com/office/powerpoint/2010/main" val="3481924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כותרת וכיתוב">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he-IL"/>
              <a:t>לחץ כדי לערוך סגנון כותרת של תבנית בסיס</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fld id="{1D8ED856-9FB1-4E39-80AC-6BA6A326FD11}" type="datetimeFigureOut">
              <a:rPr lang="he-IL" smtClean="0"/>
              <a:t>ז'/שבט/תשע"ח</a:t>
            </a:fld>
            <a:endParaRPr lang="he-IL"/>
          </a:p>
        </p:txBody>
      </p:sp>
      <p:sp>
        <p:nvSpPr>
          <p:cNvPr id="5" name="Footer Placeholder 4"/>
          <p:cNvSpPr>
            <a:spLocks noGrp="1"/>
          </p:cNvSpPr>
          <p:nvPr>
            <p:ph type="ftr" sz="quarter" idx="11"/>
          </p:nvPr>
        </p:nvSpPr>
        <p:spPr/>
        <p:txBody>
          <a:bodyPr/>
          <a:lstStyle/>
          <a:p>
            <a:endParaRPr lang="he-IL"/>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1227B9C-3E53-46E4-A12B-6EA399D35765}" type="slidenum">
              <a:rPr lang="he-IL" smtClean="0"/>
              <a:t>‹#›</a:t>
            </a:fld>
            <a:endParaRPr lang="he-IL"/>
          </a:p>
        </p:txBody>
      </p:sp>
    </p:spTree>
    <p:extLst>
      <p:ext uri="{BB962C8B-B14F-4D97-AF65-F5344CB8AC3E}">
        <p14:creationId xmlns:p14="http://schemas.microsoft.com/office/powerpoint/2010/main" val="1707888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ציטוט עם כיתוב">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he-IL"/>
              <a:t>לחץ כדי לערוך סגנון כותרת של תבנית בסיס</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fld id="{1D8ED856-9FB1-4E39-80AC-6BA6A326FD11}" type="datetimeFigureOut">
              <a:rPr lang="he-IL" smtClean="0"/>
              <a:t>ז'/שבט/תשע"ח</a:t>
            </a:fld>
            <a:endParaRPr lang="he-IL"/>
          </a:p>
        </p:txBody>
      </p:sp>
      <p:sp>
        <p:nvSpPr>
          <p:cNvPr id="5" name="Footer Placeholder 4"/>
          <p:cNvSpPr>
            <a:spLocks noGrp="1"/>
          </p:cNvSpPr>
          <p:nvPr>
            <p:ph type="ftr" sz="quarter" idx="11"/>
          </p:nvPr>
        </p:nvSpPr>
        <p:spPr/>
        <p:txBody>
          <a:bodyPr/>
          <a:lstStyle/>
          <a:p>
            <a:endParaRPr lang="he-IL"/>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1227B9C-3E53-46E4-A12B-6EA399D35765}" type="slidenum">
              <a:rPr lang="he-IL" smtClean="0"/>
              <a:t>‹#›</a:t>
            </a:fld>
            <a:endParaRPr lang="he-IL"/>
          </a:p>
        </p:txBody>
      </p:sp>
    </p:spTree>
    <p:extLst>
      <p:ext uri="{BB962C8B-B14F-4D97-AF65-F5344CB8AC3E}">
        <p14:creationId xmlns:p14="http://schemas.microsoft.com/office/powerpoint/2010/main" val="28486152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כרטיס שם">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fld id="{1D8ED856-9FB1-4E39-80AC-6BA6A326FD11}" type="datetimeFigureOut">
              <a:rPr lang="he-IL" smtClean="0"/>
              <a:t>ז'/שבט/תשע"ח</a:t>
            </a:fld>
            <a:endParaRPr lang="he-IL"/>
          </a:p>
        </p:txBody>
      </p:sp>
      <p:sp>
        <p:nvSpPr>
          <p:cNvPr id="5" name="Footer Placeholder 4"/>
          <p:cNvSpPr>
            <a:spLocks noGrp="1"/>
          </p:cNvSpPr>
          <p:nvPr>
            <p:ph type="ftr" sz="quarter" idx="11"/>
          </p:nvPr>
        </p:nvSpPr>
        <p:spPr/>
        <p:txBody>
          <a:bodyPr/>
          <a:lstStyle/>
          <a:p>
            <a:endParaRPr lang="he-IL"/>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1227B9C-3E53-46E4-A12B-6EA399D35765}" type="slidenum">
              <a:rPr lang="he-IL" smtClean="0"/>
              <a:t>‹#›</a:t>
            </a:fld>
            <a:endParaRPr lang="he-IL"/>
          </a:p>
        </p:txBody>
      </p:sp>
    </p:spTree>
    <p:extLst>
      <p:ext uri="{BB962C8B-B14F-4D97-AF65-F5344CB8AC3E}">
        <p14:creationId xmlns:p14="http://schemas.microsoft.com/office/powerpoint/2010/main" val="19565780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עמודות">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D8ED856-9FB1-4E39-80AC-6BA6A326FD11}" type="datetimeFigureOut">
              <a:rPr lang="he-IL" smtClean="0"/>
              <a:t>ז'/שבט/תשע"ח</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E1227B9C-3E53-46E4-A12B-6EA399D35765}" type="slidenum">
              <a:rPr lang="he-IL" smtClean="0"/>
              <a:t>‹#›</a:t>
            </a:fld>
            <a:endParaRPr lang="he-IL"/>
          </a:p>
        </p:txBody>
      </p:sp>
    </p:spTree>
    <p:extLst>
      <p:ext uri="{BB962C8B-B14F-4D97-AF65-F5344CB8AC3E}">
        <p14:creationId xmlns:p14="http://schemas.microsoft.com/office/powerpoint/2010/main" val="42427136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עמודת 3 תמונות">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D8ED856-9FB1-4E39-80AC-6BA6A326FD11}" type="datetimeFigureOut">
              <a:rPr lang="he-IL" smtClean="0"/>
              <a:t>ז'/שבט/תשע"ח</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E1227B9C-3E53-46E4-A12B-6EA399D35765}" type="slidenum">
              <a:rPr lang="he-IL" smtClean="0"/>
              <a:t>‹#›</a:t>
            </a:fld>
            <a:endParaRPr lang="he-IL"/>
          </a:p>
        </p:txBody>
      </p:sp>
    </p:spTree>
    <p:extLst>
      <p:ext uri="{BB962C8B-B14F-4D97-AF65-F5344CB8AC3E}">
        <p14:creationId xmlns:p14="http://schemas.microsoft.com/office/powerpoint/2010/main" val="20655212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nchor="t" anchorCtr="0"/>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1D8ED856-9FB1-4E39-80AC-6BA6A326FD11}" type="datetimeFigureOut">
              <a:rPr lang="he-IL" smtClean="0"/>
              <a:t>ז'/שבט/תשע"ח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E1227B9C-3E53-46E4-A12B-6EA399D35765}" type="slidenum">
              <a:rPr lang="he-IL" smtClean="0"/>
              <a:t>‹#›</a:t>
            </a:fld>
            <a:endParaRPr lang="he-IL"/>
          </a:p>
        </p:txBody>
      </p:sp>
    </p:spTree>
    <p:extLst>
      <p:ext uri="{BB962C8B-B14F-4D97-AF65-F5344CB8AC3E}">
        <p14:creationId xmlns:p14="http://schemas.microsoft.com/office/powerpoint/2010/main" val="12811184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כותרת אנכית וטקסט">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1D8ED856-9FB1-4E39-80AC-6BA6A326FD11}" type="datetimeFigureOut">
              <a:rPr lang="he-IL" smtClean="0"/>
              <a:t>ז'/שבט/תשע"ח</a:t>
            </a:fld>
            <a:endParaRPr lang="he-IL"/>
          </a:p>
        </p:txBody>
      </p:sp>
      <p:sp>
        <p:nvSpPr>
          <p:cNvPr id="5" name="Footer Placeholder 4"/>
          <p:cNvSpPr>
            <a:spLocks noGrp="1"/>
          </p:cNvSpPr>
          <p:nvPr>
            <p:ph type="ftr" sz="quarter" idx="11"/>
          </p:nvPr>
        </p:nvSpPr>
        <p:spPr/>
        <p:txBody>
          <a:bodyPr/>
          <a:lstStyle/>
          <a:p>
            <a:endParaRPr lang="he-IL"/>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1227B9C-3E53-46E4-A12B-6EA399D35765}" type="slidenum">
              <a:rPr lang="he-IL" smtClean="0"/>
              <a:t>‹#›</a:t>
            </a:fld>
            <a:endParaRPr lang="he-IL"/>
          </a:p>
        </p:txBody>
      </p:sp>
    </p:spTree>
    <p:extLst>
      <p:ext uri="{BB962C8B-B14F-4D97-AF65-F5344CB8AC3E}">
        <p14:creationId xmlns:p14="http://schemas.microsoft.com/office/powerpoint/2010/main" val="4077189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1D8ED856-9FB1-4E39-80AC-6BA6A326FD11}" type="datetimeFigureOut">
              <a:rPr lang="he-IL" smtClean="0"/>
              <a:t>ז'/שבט/תשע"ח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E1227B9C-3E53-46E4-A12B-6EA399D35765}" type="slidenum">
              <a:rPr lang="he-IL" smtClean="0"/>
              <a:t>‹#›</a:t>
            </a:fld>
            <a:endParaRPr lang="he-IL"/>
          </a:p>
        </p:txBody>
      </p:sp>
    </p:spTree>
    <p:extLst>
      <p:ext uri="{BB962C8B-B14F-4D97-AF65-F5344CB8AC3E}">
        <p14:creationId xmlns:p14="http://schemas.microsoft.com/office/powerpoint/2010/main" val="3633292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fld id="{1D8ED856-9FB1-4E39-80AC-6BA6A326FD11}" type="datetimeFigureOut">
              <a:rPr lang="he-IL" smtClean="0"/>
              <a:t>ז'/שבט/תשע"ח</a:t>
            </a:fld>
            <a:endParaRPr lang="he-IL"/>
          </a:p>
        </p:txBody>
      </p:sp>
      <p:sp>
        <p:nvSpPr>
          <p:cNvPr id="5" name="Footer Placeholder 4"/>
          <p:cNvSpPr>
            <a:spLocks noGrp="1"/>
          </p:cNvSpPr>
          <p:nvPr>
            <p:ph type="ftr" sz="quarter" idx="11"/>
          </p:nvPr>
        </p:nvSpPr>
        <p:spPr/>
        <p:txBody>
          <a:bodyPr/>
          <a:lstStyle/>
          <a:p>
            <a:endParaRPr lang="he-IL"/>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1227B9C-3E53-46E4-A12B-6EA399D35765}" type="slidenum">
              <a:rPr lang="he-IL" smtClean="0"/>
              <a:t>‹#›</a:t>
            </a:fld>
            <a:endParaRPr lang="he-IL"/>
          </a:p>
        </p:txBody>
      </p:sp>
    </p:spTree>
    <p:extLst>
      <p:ext uri="{BB962C8B-B14F-4D97-AF65-F5344CB8AC3E}">
        <p14:creationId xmlns:p14="http://schemas.microsoft.com/office/powerpoint/2010/main" val="4177624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1D8ED856-9FB1-4E39-80AC-6BA6A326FD11}" type="datetimeFigureOut">
              <a:rPr lang="he-IL" smtClean="0"/>
              <a:t>ז'/שבט/תשע"ח</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E1227B9C-3E53-46E4-A12B-6EA399D35765}" type="slidenum">
              <a:rPr lang="he-IL" smtClean="0"/>
              <a:t>‹#›</a:t>
            </a:fld>
            <a:endParaRPr lang="he-IL"/>
          </a:p>
        </p:txBody>
      </p:sp>
    </p:spTree>
    <p:extLst>
      <p:ext uri="{BB962C8B-B14F-4D97-AF65-F5344CB8AC3E}">
        <p14:creationId xmlns:p14="http://schemas.microsoft.com/office/powerpoint/2010/main" val="46396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1D8ED856-9FB1-4E39-80AC-6BA6A326FD11}" type="datetimeFigureOut">
              <a:rPr lang="he-IL" smtClean="0"/>
              <a:t>ז'/שבט/תשע"ח</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E1227B9C-3E53-46E4-A12B-6EA399D35765}" type="slidenum">
              <a:rPr lang="he-IL" smtClean="0"/>
              <a:t>‹#›</a:t>
            </a:fld>
            <a:endParaRPr lang="he-IL"/>
          </a:p>
        </p:txBody>
      </p:sp>
    </p:spTree>
    <p:extLst>
      <p:ext uri="{BB962C8B-B14F-4D97-AF65-F5344CB8AC3E}">
        <p14:creationId xmlns:p14="http://schemas.microsoft.com/office/powerpoint/2010/main" val="2149525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1D8ED856-9FB1-4E39-80AC-6BA6A326FD11}" type="datetimeFigureOut">
              <a:rPr lang="he-IL" smtClean="0"/>
              <a:t>ז'/שבט/תשע"ח</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E1227B9C-3E53-46E4-A12B-6EA399D35765}" type="slidenum">
              <a:rPr lang="he-IL" smtClean="0"/>
              <a:t>‹#›</a:t>
            </a:fld>
            <a:endParaRPr lang="he-IL"/>
          </a:p>
        </p:txBody>
      </p:sp>
    </p:spTree>
    <p:extLst>
      <p:ext uri="{BB962C8B-B14F-4D97-AF65-F5344CB8AC3E}">
        <p14:creationId xmlns:p14="http://schemas.microsoft.com/office/powerpoint/2010/main" val="504803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ED856-9FB1-4E39-80AC-6BA6A326FD11}" type="datetimeFigureOut">
              <a:rPr lang="he-IL" smtClean="0"/>
              <a:t>ז'/שבט/תשע"ח</a:t>
            </a:fld>
            <a:endParaRPr lang="he-IL"/>
          </a:p>
        </p:txBody>
      </p:sp>
      <p:sp>
        <p:nvSpPr>
          <p:cNvPr id="3" name="Footer Placeholder 2"/>
          <p:cNvSpPr>
            <a:spLocks noGrp="1"/>
          </p:cNvSpPr>
          <p:nvPr>
            <p:ph type="ftr" sz="quarter" idx="11"/>
          </p:nvPr>
        </p:nvSpPr>
        <p:spPr/>
        <p:txBody>
          <a:bodyPr/>
          <a:lstStyle/>
          <a:p>
            <a:endParaRPr lang="he-IL"/>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E1227B9C-3E53-46E4-A12B-6EA399D35765}" type="slidenum">
              <a:rPr lang="he-IL" smtClean="0"/>
              <a:t>‹#›</a:t>
            </a:fld>
            <a:endParaRPr lang="he-IL"/>
          </a:p>
        </p:txBody>
      </p:sp>
    </p:spTree>
    <p:extLst>
      <p:ext uri="{BB962C8B-B14F-4D97-AF65-F5344CB8AC3E}">
        <p14:creationId xmlns:p14="http://schemas.microsoft.com/office/powerpoint/2010/main" val="522650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5" name="Date Placeholder 4"/>
          <p:cNvSpPr>
            <a:spLocks noGrp="1"/>
          </p:cNvSpPr>
          <p:nvPr>
            <p:ph type="dt" sz="half" idx="10"/>
          </p:nvPr>
        </p:nvSpPr>
        <p:spPr/>
        <p:txBody>
          <a:bodyPr/>
          <a:lstStyle/>
          <a:p>
            <a:fld id="{1D8ED856-9FB1-4E39-80AC-6BA6A326FD11}" type="datetimeFigureOut">
              <a:rPr lang="he-IL" smtClean="0"/>
              <a:t>ז'/שבט/תשע"ח</a:t>
            </a:fld>
            <a:endParaRPr lang="he-IL"/>
          </a:p>
        </p:txBody>
      </p:sp>
      <p:sp>
        <p:nvSpPr>
          <p:cNvPr id="6" name="Footer Placeholder 5"/>
          <p:cNvSpPr>
            <a:spLocks noGrp="1"/>
          </p:cNvSpPr>
          <p:nvPr>
            <p:ph type="ftr" sz="quarter" idx="11"/>
          </p:nvPr>
        </p:nvSpPr>
        <p:spPr/>
        <p:txBody>
          <a:bodyPr/>
          <a:lstStyle/>
          <a:p>
            <a:endParaRPr lang="he-IL"/>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1227B9C-3E53-46E4-A12B-6EA399D35765}" type="slidenum">
              <a:rPr lang="he-IL" smtClean="0"/>
              <a:t>‹#›</a:t>
            </a:fld>
            <a:endParaRPr lang="he-IL"/>
          </a:p>
        </p:txBody>
      </p:sp>
    </p:spTree>
    <p:extLst>
      <p:ext uri="{BB962C8B-B14F-4D97-AF65-F5344CB8AC3E}">
        <p14:creationId xmlns:p14="http://schemas.microsoft.com/office/powerpoint/2010/main" val="3624320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5" name="Date Placeholder 4"/>
          <p:cNvSpPr>
            <a:spLocks noGrp="1"/>
          </p:cNvSpPr>
          <p:nvPr>
            <p:ph type="dt" sz="half" idx="10"/>
          </p:nvPr>
        </p:nvSpPr>
        <p:spPr/>
        <p:txBody>
          <a:bodyPr/>
          <a:lstStyle/>
          <a:p>
            <a:fld id="{1D8ED856-9FB1-4E39-80AC-6BA6A326FD11}" type="datetimeFigureOut">
              <a:rPr lang="he-IL" smtClean="0"/>
              <a:t>ז'/שבט/תשע"ח</a:t>
            </a:fld>
            <a:endParaRPr lang="he-IL"/>
          </a:p>
        </p:txBody>
      </p:sp>
      <p:sp>
        <p:nvSpPr>
          <p:cNvPr id="6" name="Footer Placeholder 5"/>
          <p:cNvSpPr>
            <a:spLocks noGrp="1"/>
          </p:cNvSpPr>
          <p:nvPr>
            <p:ph type="ftr" sz="quarter" idx="11"/>
          </p:nvPr>
        </p:nvSpPr>
        <p:spPr/>
        <p:txBody>
          <a:bodyPr/>
          <a:lstStyle/>
          <a:p>
            <a:endParaRPr lang="he-IL"/>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1227B9C-3E53-46E4-A12B-6EA399D35765}" type="slidenum">
              <a:rPr lang="he-IL" smtClean="0"/>
              <a:t>‹#›</a:t>
            </a:fld>
            <a:endParaRPr lang="he-IL"/>
          </a:p>
        </p:txBody>
      </p:sp>
    </p:spTree>
    <p:extLst>
      <p:ext uri="{BB962C8B-B14F-4D97-AF65-F5344CB8AC3E}">
        <p14:creationId xmlns:p14="http://schemas.microsoft.com/office/powerpoint/2010/main" val="4028346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1D8ED856-9FB1-4E39-80AC-6BA6A326FD11}" type="datetimeFigureOut">
              <a:rPr lang="he-IL" smtClean="0"/>
              <a:t>ז'/שבט/תשע"ח</a:t>
            </a:fld>
            <a:endParaRPr lang="he-IL"/>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he-IL"/>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E1227B9C-3E53-46E4-A12B-6EA399D35765}" type="slidenum">
              <a:rPr lang="he-IL" smtClean="0"/>
              <a:t>‹#›</a:t>
            </a:fld>
            <a:endParaRPr lang="he-IL"/>
          </a:p>
        </p:txBody>
      </p:sp>
    </p:spTree>
    <p:extLst>
      <p:ext uri="{BB962C8B-B14F-4D97-AF65-F5344CB8AC3E}">
        <p14:creationId xmlns:p14="http://schemas.microsoft.com/office/powerpoint/2010/main" val="121348089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l" defTabSz="457200" rtl="1" eaLnBrk="1" latinLnBrk="0" hangingPunct="1">
        <a:spcBef>
          <a:spcPct val="0"/>
        </a:spcBef>
        <a:buNone/>
        <a:defRPr sz="3600" b="0" i="0" kern="1200">
          <a:solidFill>
            <a:schemeClr val="bg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תמונה 7">
            <a:extLst>
              <a:ext uri="{FF2B5EF4-FFF2-40B4-BE49-F238E27FC236}">
                <a16:creationId xmlns:a16="http://schemas.microsoft.com/office/drawing/2014/main" id="{50309032-48DB-4FE3-A4D3-88B1E93F93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899" y="411218"/>
            <a:ext cx="7906223" cy="3508503"/>
          </a:xfrm>
          <a:prstGeom prst="rect">
            <a:avLst/>
          </a:prstGeom>
        </p:spPr>
      </p:pic>
      <p:sp>
        <p:nvSpPr>
          <p:cNvPr id="11" name="כותרת 10">
            <a:extLst>
              <a:ext uri="{FF2B5EF4-FFF2-40B4-BE49-F238E27FC236}">
                <a16:creationId xmlns:a16="http://schemas.microsoft.com/office/drawing/2014/main" id="{2D064BF4-F3D2-4F78-B2E2-98D93EA8F602}"/>
              </a:ext>
            </a:extLst>
          </p:cNvPr>
          <p:cNvSpPr>
            <a:spLocks noGrp="1"/>
          </p:cNvSpPr>
          <p:nvPr>
            <p:ph type="ctrTitle"/>
          </p:nvPr>
        </p:nvSpPr>
        <p:spPr>
          <a:xfrm>
            <a:off x="2669255" y="1561588"/>
            <a:ext cx="8825658" cy="2677648"/>
          </a:xfrm>
        </p:spPr>
        <p:txBody>
          <a:bodyPr/>
          <a:lstStyle/>
          <a:p>
            <a:pPr algn="r"/>
            <a:r>
              <a:rPr lang="he-IL" sz="2400" b="1" dirty="0"/>
              <a:t>פעילות שנייה בעקבות הספר שפן, הפעילות עוסקת בשם התלמיד, הבנה של בחירת השם. התלמידים נשלחו לשאול את ההורים מדוע בחרו להם                                                                        את שמם. ובכיתה חקרנו את מקור השם במנוע החיפוש באינטרנט. </a:t>
            </a:r>
            <a:br>
              <a:rPr lang="he-IL" sz="2400" b="1" dirty="0"/>
            </a:br>
            <a:br>
              <a:rPr lang="he-IL" sz="2400" b="1" dirty="0"/>
            </a:br>
            <a:r>
              <a:rPr lang="he-IL" sz="2400" b="1" dirty="0"/>
              <a:t> </a:t>
            </a:r>
          </a:p>
        </p:txBody>
      </p:sp>
      <p:sp>
        <p:nvSpPr>
          <p:cNvPr id="5" name="TextBox 4">
            <a:extLst>
              <a:ext uri="{FF2B5EF4-FFF2-40B4-BE49-F238E27FC236}">
                <a16:creationId xmlns:a16="http://schemas.microsoft.com/office/drawing/2014/main" id="{7E4F82D9-5881-4993-AC5C-8DED32052847}"/>
              </a:ext>
            </a:extLst>
          </p:cNvPr>
          <p:cNvSpPr txBox="1"/>
          <p:nvPr/>
        </p:nvSpPr>
        <p:spPr>
          <a:xfrm>
            <a:off x="1099930" y="5738191"/>
            <a:ext cx="4996070" cy="400110"/>
          </a:xfrm>
          <a:prstGeom prst="rect">
            <a:avLst/>
          </a:prstGeom>
          <a:noFill/>
        </p:spPr>
        <p:txBody>
          <a:bodyPr wrap="square" rtlCol="1">
            <a:spAutoFit/>
          </a:bodyPr>
          <a:lstStyle/>
          <a:p>
            <a:r>
              <a:rPr lang="he-IL" sz="2000" b="1" dirty="0"/>
              <a:t>ענת אזורה </a:t>
            </a:r>
            <a:r>
              <a:rPr lang="he-IL" sz="2000" b="1" dirty="0" err="1"/>
              <a:t>פינטו</a:t>
            </a:r>
            <a:r>
              <a:rPr lang="he-IL" sz="2000" b="1" dirty="0"/>
              <a:t> בית ספר שז"ר באר שבע </a:t>
            </a:r>
          </a:p>
        </p:txBody>
      </p:sp>
      <p:pic>
        <p:nvPicPr>
          <p:cNvPr id="7" name="תמונה 6">
            <a:extLst>
              <a:ext uri="{FF2B5EF4-FFF2-40B4-BE49-F238E27FC236}">
                <a16:creationId xmlns:a16="http://schemas.microsoft.com/office/drawing/2014/main" id="{C4F13CB3-0A03-48EF-A59F-9199B6A50B43}"/>
              </a:ext>
            </a:extLst>
          </p:cNvPr>
          <p:cNvPicPr>
            <a:picLocks noChangeAspect="1"/>
          </p:cNvPicPr>
          <p:nvPr/>
        </p:nvPicPr>
        <p:blipFill rotWithShape="1">
          <a:blip r:embed="rId3">
            <a:extLst>
              <a:ext uri="{28A0092B-C50C-407E-A947-70E740481C1C}">
                <a14:useLocalDpi xmlns:a14="http://schemas.microsoft.com/office/drawing/2010/main" val="0"/>
              </a:ext>
            </a:extLst>
          </a:blip>
          <a:srcRect t="8072"/>
          <a:stretch/>
        </p:blipFill>
        <p:spPr>
          <a:xfrm>
            <a:off x="10165494" y="751352"/>
            <a:ext cx="1245278" cy="1414118"/>
          </a:xfrm>
          <a:prstGeom prst="rect">
            <a:avLst/>
          </a:prstGeom>
        </p:spPr>
      </p:pic>
      <p:pic>
        <p:nvPicPr>
          <p:cNvPr id="6" name="מציין מיקום תוכן 4" descr="תמונה שמכילה אדם, לובש, מקורה&#10;&#10;תיאור שנוצר ברמת מהימנות גבוהה מאוד">
            <a:extLst>
              <a:ext uri="{FF2B5EF4-FFF2-40B4-BE49-F238E27FC236}">
                <a16:creationId xmlns:a16="http://schemas.microsoft.com/office/drawing/2014/main" id="{1689BC57-72D5-4F8B-890F-E92BD7BC39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9703" y="3791286"/>
            <a:ext cx="987651" cy="1755825"/>
          </a:xfrm>
          <a:prstGeom prst="rect">
            <a:avLst/>
          </a:prstGeom>
        </p:spPr>
      </p:pic>
      <p:pic>
        <p:nvPicPr>
          <p:cNvPr id="9" name="תמונה 8" descr="תמונה שמכילה מקורה, קומה, קטן, טניס&#10;&#10;תיאור שנוצר ברמת מהימנות גבוהה מאוד">
            <a:extLst>
              <a:ext uri="{FF2B5EF4-FFF2-40B4-BE49-F238E27FC236}">
                <a16:creationId xmlns:a16="http://schemas.microsoft.com/office/drawing/2014/main" id="{70CA7EE5-E80C-494C-9D7F-8943417BFB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6950299" y="3187807"/>
            <a:ext cx="1062291" cy="1888517"/>
          </a:xfrm>
          <a:prstGeom prst="rect">
            <a:avLst/>
          </a:prstGeom>
        </p:spPr>
      </p:pic>
      <p:pic>
        <p:nvPicPr>
          <p:cNvPr id="10" name="תמונה 9" descr="תמונה שמכילה אדם, מקורה, בגדים, קיר&#10;&#10;תיאור שנוצר ברמת מהימנות גבוהה">
            <a:extLst>
              <a:ext uri="{FF2B5EF4-FFF2-40B4-BE49-F238E27FC236}">
                <a16:creationId xmlns:a16="http://schemas.microsoft.com/office/drawing/2014/main" id="{D7525B2B-A12B-4990-ABF8-0D3D6F4F66CF}"/>
              </a:ext>
            </a:extLst>
          </p:cNvPr>
          <p:cNvPicPr>
            <a:picLocks noChangeAspect="1"/>
          </p:cNvPicPr>
          <p:nvPr/>
        </p:nvPicPr>
        <p:blipFill rotWithShape="1">
          <a:blip r:embed="rId6">
            <a:extLst>
              <a:ext uri="{28A0092B-C50C-407E-A947-70E740481C1C}">
                <a14:useLocalDpi xmlns:a14="http://schemas.microsoft.com/office/drawing/2010/main" val="0"/>
              </a:ext>
            </a:extLst>
          </a:blip>
          <a:srcRect t="29456"/>
          <a:stretch/>
        </p:blipFill>
        <p:spPr>
          <a:xfrm>
            <a:off x="829704" y="3265558"/>
            <a:ext cx="1887836" cy="2367555"/>
          </a:xfrm>
          <a:prstGeom prst="rect">
            <a:avLst/>
          </a:prstGeom>
        </p:spPr>
      </p:pic>
      <p:pic>
        <p:nvPicPr>
          <p:cNvPr id="12" name="תמונה 11" descr="תמונה שמכילה מקורה, קיר, ישיבה&#10;&#10;תיאור שנוצר ברמת מהימנות גבוהה">
            <a:extLst>
              <a:ext uri="{FF2B5EF4-FFF2-40B4-BE49-F238E27FC236}">
                <a16:creationId xmlns:a16="http://schemas.microsoft.com/office/drawing/2014/main" id="{D8536DD1-8617-4521-AB55-BFFAC2FCDDF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9866107" y="3074500"/>
            <a:ext cx="1062289" cy="1888514"/>
          </a:xfrm>
          <a:prstGeom prst="rect">
            <a:avLst/>
          </a:prstGeom>
        </p:spPr>
      </p:pic>
      <p:pic>
        <p:nvPicPr>
          <p:cNvPr id="13" name="תמונה 12" descr="תמונה שמכילה קרקע, קומה, בניין, אביזר&#10;&#10;תיאור שנוצר ברמת מהימנות גבוהה מאוד">
            <a:extLst>
              <a:ext uri="{FF2B5EF4-FFF2-40B4-BE49-F238E27FC236}">
                <a16:creationId xmlns:a16="http://schemas.microsoft.com/office/drawing/2014/main" id="{05BB2F7C-AE5E-46DB-975A-E1A9AAB5243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04729" y="3930045"/>
            <a:ext cx="855904" cy="1521606"/>
          </a:xfrm>
          <a:prstGeom prst="rect">
            <a:avLst/>
          </a:prstGeom>
        </p:spPr>
      </p:pic>
      <p:sp>
        <p:nvSpPr>
          <p:cNvPr id="2" name="TextBox 1">
            <a:extLst>
              <a:ext uri="{FF2B5EF4-FFF2-40B4-BE49-F238E27FC236}">
                <a16:creationId xmlns:a16="http://schemas.microsoft.com/office/drawing/2014/main" id="{6019EDA1-2CBB-42D1-8561-0ABF75B38C45}"/>
              </a:ext>
            </a:extLst>
          </p:cNvPr>
          <p:cNvSpPr txBox="1"/>
          <p:nvPr/>
        </p:nvSpPr>
        <p:spPr>
          <a:xfrm>
            <a:off x="1058508" y="4327582"/>
            <a:ext cx="1747130" cy="1323439"/>
          </a:xfrm>
          <a:prstGeom prst="rect">
            <a:avLst/>
          </a:prstGeom>
          <a:noFill/>
        </p:spPr>
        <p:txBody>
          <a:bodyPr wrap="square" rtlCol="1">
            <a:spAutoFit/>
          </a:bodyPr>
          <a:lstStyle/>
          <a:p>
            <a:r>
              <a:rPr lang="he-IL" sz="1600" b="1" dirty="0">
                <a:effectLst>
                  <a:outerShdw blurRad="38100" dist="38100" dir="2700000" algn="tl">
                    <a:srgbClr val="000000">
                      <a:alpha val="43137"/>
                    </a:srgbClr>
                  </a:outerShdw>
                </a:effectLst>
              </a:rPr>
              <a:t>השם אמיר מוזכר בתנ"ך ומשמש כתיאור לצמרת העץ וענפיו העליונים</a:t>
            </a:r>
          </a:p>
        </p:txBody>
      </p:sp>
      <p:sp>
        <p:nvSpPr>
          <p:cNvPr id="3" name="מלבן 2">
            <a:extLst>
              <a:ext uri="{FF2B5EF4-FFF2-40B4-BE49-F238E27FC236}">
                <a16:creationId xmlns:a16="http://schemas.microsoft.com/office/drawing/2014/main" id="{F96E08CD-DE66-4B9A-8593-2CF64528400B}"/>
              </a:ext>
            </a:extLst>
          </p:cNvPr>
          <p:cNvSpPr/>
          <p:nvPr/>
        </p:nvSpPr>
        <p:spPr>
          <a:xfrm>
            <a:off x="8569122" y="4456406"/>
            <a:ext cx="3343113" cy="1569660"/>
          </a:xfrm>
          <a:prstGeom prst="rect">
            <a:avLst/>
          </a:prstGeom>
        </p:spPr>
        <p:txBody>
          <a:bodyPr wrap="square">
            <a:spAutoFit/>
          </a:bodyPr>
          <a:lstStyle/>
          <a:p>
            <a:r>
              <a:rPr lang="he-IL" sz="1600" b="1" dirty="0"/>
              <a:t>השם אביתר מורכב מהמילה "אבי" והמילה "תר", שמשמעותה חיפוש ותנועה, והוא מסמל את מחזוריות המשפחה ואת הקשר בין העבר, ההווה והעתיד. אביתר הוא שמה של הדמות </a:t>
            </a:r>
            <a:r>
              <a:rPr lang="he-IL" sz="1600" b="1" dirty="0" err="1"/>
              <a:t>התנ"כית</a:t>
            </a:r>
            <a:r>
              <a:rPr lang="he-IL" sz="1600" b="1" dirty="0"/>
              <a:t> אביתר הכהן, </a:t>
            </a:r>
          </a:p>
        </p:txBody>
      </p:sp>
    </p:spTree>
    <p:extLst>
      <p:ext uri="{BB962C8B-B14F-4D97-AF65-F5344CB8AC3E}">
        <p14:creationId xmlns:p14="http://schemas.microsoft.com/office/powerpoint/2010/main" val="3350462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AB86848-58D2-4F12-9919-7D40D5A59620}"/>
              </a:ext>
            </a:extLst>
          </p:cNvPr>
          <p:cNvSpPr>
            <a:spLocks noGrp="1"/>
          </p:cNvSpPr>
          <p:nvPr>
            <p:ph type="ctrTitle"/>
          </p:nvPr>
        </p:nvSpPr>
        <p:spPr>
          <a:xfrm>
            <a:off x="1524000" y="3429000"/>
            <a:ext cx="9144000" cy="2387600"/>
          </a:xfrm>
        </p:spPr>
        <p:txBody>
          <a:bodyPr>
            <a:noAutofit/>
          </a:bodyPr>
          <a:lstStyle/>
          <a:p>
            <a:br>
              <a:rPr lang="he-IL" sz="3200" dirty="0"/>
            </a:br>
            <a:br>
              <a:rPr lang="he-IL" sz="3200" dirty="0"/>
            </a:br>
            <a:br>
              <a:rPr lang="he-IL" sz="3200" dirty="0"/>
            </a:br>
            <a:br>
              <a:rPr lang="he-IL" sz="3200" dirty="0"/>
            </a:br>
            <a:br>
              <a:rPr lang="he-IL" sz="3200" dirty="0"/>
            </a:br>
            <a:br>
              <a:rPr lang="he-IL" sz="3200" dirty="0"/>
            </a:br>
            <a:br>
              <a:rPr lang="he-IL" sz="3200" dirty="0"/>
            </a:br>
            <a:br>
              <a:rPr lang="he-IL" sz="3200" dirty="0"/>
            </a:br>
            <a:br>
              <a:rPr lang="he-IL" sz="3200" dirty="0"/>
            </a:br>
            <a:br>
              <a:rPr lang="he-IL" sz="3200" dirty="0"/>
            </a:br>
            <a:br>
              <a:rPr lang="he-IL" sz="3200" dirty="0"/>
            </a:br>
            <a:br>
              <a:rPr lang="he-IL" sz="3200" dirty="0"/>
            </a:br>
            <a:br>
              <a:rPr lang="he-IL" sz="3200" dirty="0"/>
            </a:br>
            <a:br>
              <a:rPr lang="he-IL" sz="3200" dirty="0"/>
            </a:br>
            <a:br>
              <a:rPr lang="he-IL" sz="3200" dirty="0"/>
            </a:br>
            <a:br>
              <a:rPr lang="he-IL" sz="3200" dirty="0"/>
            </a:br>
            <a:br>
              <a:rPr lang="he-IL" sz="3200" dirty="0"/>
            </a:br>
            <a:br>
              <a:rPr lang="he-IL" sz="3200" dirty="0"/>
            </a:br>
            <a:br>
              <a:rPr lang="he-IL" sz="3200" dirty="0"/>
            </a:br>
            <a:br>
              <a:rPr lang="he-IL" sz="3200" dirty="0"/>
            </a:br>
            <a:br>
              <a:rPr lang="he-IL" sz="3200" dirty="0"/>
            </a:br>
            <a:br>
              <a:rPr lang="he-IL" sz="3200" dirty="0"/>
            </a:br>
            <a:br>
              <a:rPr lang="he-IL" sz="3200" dirty="0"/>
            </a:br>
            <a:br>
              <a:rPr lang="he-IL" sz="3200" dirty="0"/>
            </a:br>
            <a:br>
              <a:rPr lang="he-IL" sz="3200" dirty="0"/>
            </a:br>
            <a:br>
              <a:rPr lang="he-IL" sz="3200" dirty="0"/>
            </a:br>
            <a:br>
              <a:rPr lang="he-IL" sz="3200" dirty="0"/>
            </a:br>
            <a:br>
              <a:rPr lang="he-IL" sz="3200" dirty="0"/>
            </a:br>
            <a:br>
              <a:rPr lang="he-IL" sz="3200" dirty="0"/>
            </a:br>
            <a:br>
              <a:rPr lang="he-IL" sz="3200" dirty="0"/>
            </a:br>
            <a:br>
              <a:rPr lang="he-IL" sz="3200" dirty="0"/>
            </a:br>
            <a:br>
              <a:rPr lang="he-IL" sz="3200" dirty="0"/>
            </a:br>
            <a:br>
              <a:rPr lang="he-IL" sz="3200" dirty="0"/>
            </a:br>
            <a:br>
              <a:rPr lang="he-IL" sz="3200" dirty="0"/>
            </a:br>
            <a:br>
              <a:rPr lang="he-IL" sz="3200" dirty="0"/>
            </a:br>
            <a:br>
              <a:rPr lang="he-IL" sz="3200" dirty="0"/>
            </a:br>
            <a:br>
              <a:rPr lang="he-IL" sz="3200" dirty="0"/>
            </a:br>
            <a:br>
              <a:rPr lang="he-IL" sz="3200" dirty="0"/>
            </a:br>
            <a:br>
              <a:rPr lang="he-IL" sz="3200" dirty="0"/>
            </a:br>
            <a:br>
              <a:rPr lang="he-IL" sz="3200" dirty="0"/>
            </a:br>
            <a:br>
              <a:rPr lang="he-IL" sz="3200" dirty="0"/>
            </a:br>
            <a:br>
              <a:rPr lang="he-IL" sz="3200" dirty="0"/>
            </a:br>
            <a:br>
              <a:rPr lang="he-IL" sz="3200" dirty="0"/>
            </a:br>
            <a:br>
              <a:rPr lang="he-IL" sz="3200" dirty="0"/>
            </a:br>
            <a:br>
              <a:rPr lang="he-IL" sz="3200" dirty="0"/>
            </a:br>
            <a:br>
              <a:rPr lang="he-IL" sz="3200" dirty="0"/>
            </a:br>
            <a:br>
              <a:rPr lang="he-IL" sz="3200" dirty="0"/>
            </a:br>
            <a:r>
              <a:rPr lang="he-IL" sz="3200" dirty="0"/>
              <a:t>השם אמיר מוזכר בתנ"ך ומשמש כתיאור לצמרת העץ וענפיו העליונים, "וְנִשְׁאַר-בּוֹ עוֹלֵלֹת </a:t>
            </a:r>
            <a:r>
              <a:rPr lang="he-IL" sz="3200" dirty="0" err="1"/>
              <a:t>כְּנֹקֶף</a:t>
            </a:r>
            <a:r>
              <a:rPr lang="he-IL" sz="3200" dirty="0"/>
              <a:t> זַיִת, שְׁנַיִם שְׁלֹשָׁה גַּרְגְּרִים בְּרֹאשׁ אָמִיר", ספר ישעיהו, פרק י"ז, פסוק ו'. כמו כן, משמש השם לתיאור מיקום או אדם, אשר מרשימים במידת גובהם. השם מסמל ערכים כמו פריחה, התחדשות, צמיחה ושאפתנות, ומקנה לנושא אותו, תכונות של אומץ, מצוינות, מנהיגות והליכה אחר המטרה ללא פשרות.</a:t>
            </a:r>
            <a:br>
              <a:rPr lang="he-IL" sz="3200" dirty="0"/>
            </a:br>
            <a:br>
              <a:rPr lang="he-IL" sz="3200" dirty="0"/>
            </a:br>
            <a:endParaRPr lang="he-IL" sz="3200" dirty="0"/>
          </a:p>
        </p:txBody>
      </p:sp>
      <p:sp>
        <p:nvSpPr>
          <p:cNvPr id="4" name="כותרת 1">
            <a:extLst>
              <a:ext uri="{FF2B5EF4-FFF2-40B4-BE49-F238E27FC236}">
                <a16:creationId xmlns:a16="http://schemas.microsoft.com/office/drawing/2014/main" id="{B9A2FDCB-8A6B-4F4B-B223-83F970628165}"/>
              </a:ext>
            </a:extLst>
          </p:cNvPr>
          <p:cNvSpPr txBox="1">
            <a:spLocks/>
          </p:cNvSpPr>
          <p:nvPr/>
        </p:nvSpPr>
        <p:spPr>
          <a:xfrm>
            <a:off x="838200" y="365125"/>
            <a:ext cx="10515600" cy="1325563"/>
          </a:xfrm>
          <a:prstGeom prst="rect">
            <a:avLst/>
          </a:prstGeom>
        </p:spPr>
        <p:txBody>
          <a:bodyPr vert="horz" lIns="91440" tIns="45720" rIns="91440" bIns="45720" rtlCol="1" anchor="b">
            <a:normAutofit fontScale="30000" lnSpcReduction="20000"/>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br>
              <a:rPr lang="en-US" sz="9600" dirty="0">
                <a:solidFill>
                  <a:srgbClr val="FF0000"/>
                </a:solidFill>
                <a:effectLst>
                  <a:outerShdw blurRad="38100" dist="38100" dir="2700000" algn="tl">
                    <a:srgbClr val="000000">
                      <a:alpha val="43137"/>
                    </a:srgbClr>
                  </a:outerShdw>
                </a:effectLst>
              </a:rPr>
            </a:br>
            <a:r>
              <a:rPr lang="he-IL" sz="22000" dirty="0">
                <a:solidFill>
                  <a:srgbClr val="FF0000"/>
                </a:solidFill>
                <a:effectLst>
                  <a:outerShdw blurRad="38100" dist="38100" dir="2700000" algn="tl">
                    <a:srgbClr val="000000">
                      <a:alpha val="43137"/>
                    </a:srgbClr>
                  </a:outerShdw>
                </a:effectLst>
              </a:rPr>
              <a:t>אמיר</a:t>
            </a:r>
            <a:r>
              <a:rPr lang="he-IL" sz="9600" dirty="0">
                <a:solidFill>
                  <a:srgbClr val="FF0000"/>
                </a:solidFill>
                <a:effectLst>
                  <a:outerShdw blurRad="38100" dist="38100" dir="2700000" algn="tl">
                    <a:srgbClr val="000000">
                      <a:alpha val="43137"/>
                    </a:srgbClr>
                  </a:outerShdw>
                </a:effectLst>
              </a:rPr>
              <a:t> </a:t>
            </a:r>
            <a:br>
              <a:rPr lang="en-US" sz="9800" dirty="0">
                <a:solidFill>
                  <a:srgbClr val="FF0000"/>
                </a:solidFill>
                <a:effectLst>
                  <a:outerShdw blurRad="38100" dist="38100" dir="2700000" algn="tl">
                    <a:srgbClr val="000000">
                      <a:alpha val="43137"/>
                    </a:srgbClr>
                  </a:outerShdw>
                </a:effectLst>
              </a:rPr>
            </a:br>
            <a:endParaRPr lang="he-IL"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45054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EE6DAAE-F72C-4BFC-B1C9-EAB2650B6367}"/>
              </a:ext>
            </a:extLst>
          </p:cNvPr>
          <p:cNvSpPr>
            <a:spLocks noGrp="1"/>
          </p:cNvSpPr>
          <p:nvPr>
            <p:ph type="title"/>
          </p:nvPr>
        </p:nvSpPr>
        <p:spPr/>
        <p:txBody>
          <a:bodyPr>
            <a:normAutofit fontScale="90000"/>
          </a:bodyPr>
          <a:lstStyle/>
          <a:p>
            <a:pPr algn="ctr"/>
            <a:br>
              <a:rPr lang="en-US" dirty="0"/>
            </a:br>
            <a:r>
              <a:rPr lang="he-IL" sz="9800" dirty="0">
                <a:solidFill>
                  <a:srgbClr val="FF0000"/>
                </a:solidFill>
                <a:effectLst>
                  <a:outerShdw blurRad="38100" dist="38100" dir="2700000" algn="tl">
                    <a:srgbClr val="000000">
                      <a:alpha val="43137"/>
                    </a:srgbClr>
                  </a:outerShdw>
                </a:effectLst>
              </a:rPr>
              <a:t>אושר</a:t>
            </a:r>
            <a:br>
              <a:rPr lang="en-US" sz="9800" dirty="0">
                <a:solidFill>
                  <a:srgbClr val="FF0000"/>
                </a:solidFill>
                <a:effectLst>
                  <a:outerShdw blurRad="38100" dist="38100" dir="2700000" algn="tl">
                    <a:srgbClr val="000000">
                      <a:alpha val="43137"/>
                    </a:srgbClr>
                  </a:outerShdw>
                </a:effectLst>
              </a:rPr>
            </a:br>
            <a:endParaRPr lang="he-IL" dirty="0">
              <a:solidFill>
                <a:srgbClr val="FF0000"/>
              </a:solidFill>
              <a:effectLst>
                <a:outerShdw blurRad="38100" dist="38100" dir="2700000" algn="tl">
                  <a:srgbClr val="000000">
                    <a:alpha val="43137"/>
                  </a:srgbClr>
                </a:outerShdw>
              </a:effectLst>
            </a:endParaRPr>
          </a:p>
        </p:txBody>
      </p:sp>
      <p:sp>
        <p:nvSpPr>
          <p:cNvPr id="3" name="מציין מיקום תוכן 2">
            <a:extLst>
              <a:ext uri="{FF2B5EF4-FFF2-40B4-BE49-F238E27FC236}">
                <a16:creationId xmlns:a16="http://schemas.microsoft.com/office/drawing/2014/main" id="{76C162D0-443B-4CCA-8EDD-4873872AE4AB}"/>
              </a:ext>
            </a:extLst>
          </p:cNvPr>
          <p:cNvSpPr>
            <a:spLocks noGrp="1"/>
          </p:cNvSpPr>
          <p:nvPr>
            <p:ph idx="1"/>
          </p:nvPr>
        </p:nvSpPr>
        <p:spPr/>
        <p:txBody>
          <a:bodyPr>
            <a:normAutofit/>
          </a:bodyPr>
          <a:lstStyle/>
          <a:p>
            <a:pPr>
              <a:lnSpc>
                <a:spcPct val="150000"/>
              </a:lnSpc>
            </a:pPr>
            <a:r>
              <a:rPr lang="he-IL" sz="2400" dirty="0">
                <a:latin typeface="David" panose="020E0502060401010101" pitchFamily="34" charset="-79"/>
                <a:cs typeface="David" panose="020E0502060401010101" pitchFamily="34" charset="-79"/>
              </a:rPr>
              <a:t>השם אושר הוא שם מיוחד מאוד שמקורו בתנ"ך ובשפה העברית, והוא מסמל רגש חזק של שמחה, הנאה וסיפוק. שם זה מייצג גם את רגש ההורים עבור ילדם הנקרא בשם זה, ומעניק לילד תחושות העצמה וייחוד. בתנ"ך, המילה אושר נגזרת מהמילה "אישור" והכוונה היא, שברגע שהאדם מקבל תמיכה לאופיו ולמעשיו הוא מאושר - "באושרי כי </a:t>
            </a:r>
            <a:r>
              <a:rPr lang="he-IL" sz="2400" dirty="0" err="1">
                <a:latin typeface="David" panose="020E0502060401010101" pitchFamily="34" charset="-79"/>
                <a:cs typeface="David" panose="020E0502060401010101" pitchFamily="34" charset="-79"/>
              </a:rPr>
              <a:t>אישרוני</a:t>
            </a:r>
            <a:r>
              <a:rPr lang="he-IL" sz="2400" dirty="0">
                <a:latin typeface="David" panose="020E0502060401010101" pitchFamily="34" charset="-79"/>
                <a:cs typeface="David" panose="020E0502060401010101" pitchFamily="34" charset="-79"/>
              </a:rPr>
              <a:t> בנות", (ספר בראשית, פרק ל', פסוק י"ג.)</a:t>
            </a:r>
          </a:p>
        </p:txBody>
      </p:sp>
    </p:spTree>
    <p:extLst>
      <p:ext uri="{BB962C8B-B14F-4D97-AF65-F5344CB8AC3E}">
        <p14:creationId xmlns:p14="http://schemas.microsoft.com/office/powerpoint/2010/main" val="45116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457BE62-FE0C-4F7A-AB7B-6ED3BE3D152A}"/>
              </a:ext>
            </a:extLst>
          </p:cNvPr>
          <p:cNvSpPr>
            <a:spLocks noGrp="1"/>
          </p:cNvSpPr>
          <p:nvPr>
            <p:ph type="title"/>
          </p:nvPr>
        </p:nvSpPr>
        <p:spPr/>
        <p:txBody>
          <a:bodyPr>
            <a:normAutofit fontScale="90000"/>
          </a:bodyPr>
          <a:lstStyle/>
          <a:p>
            <a:pPr algn="ctr"/>
            <a:r>
              <a:rPr lang="he-IL" sz="6000" dirty="0">
                <a:solidFill>
                  <a:srgbClr val="FF0000"/>
                </a:solidFill>
              </a:rPr>
              <a:t>אריאל</a:t>
            </a:r>
          </a:p>
        </p:txBody>
      </p:sp>
      <p:sp>
        <p:nvSpPr>
          <p:cNvPr id="3" name="מציין מיקום תוכן 2">
            <a:extLst>
              <a:ext uri="{FF2B5EF4-FFF2-40B4-BE49-F238E27FC236}">
                <a16:creationId xmlns:a16="http://schemas.microsoft.com/office/drawing/2014/main" id="{C4DEC3C0-7D55-436D-BACC-9FBA08148EF9}"/>
              </a:ext>
            </a:extLst>
          </p:cNvPr>
          <p:cNvSpPr>
            <a:spLocks noGrp="1"/>
          </p:cNvSpPr>
          <p:nvPr>
            <p:ph idx="1"/>
          </p:nvPr>
        </p:nvSpPr>
        <p:spPr/>
        <p:txBody>
          <a:bodyPr>
            <a:normAutofit fontScale="92500" lnSpcReduction="10000"/>
          </a:bodyPr>
          <a:lstStyle/>
          <a:p>
            <a:r>
              <a:rPr lang="he-IL" dirty="0"/>
              <a:t>מקור השם אריאל הוא מהתנ"ך, השם אריאל מוזכר </a:t>
            </a:r>
            <a:r>
              <a:rPr lang="he-IL" dirty="0" err="1"/>
              <a:t>ומצויין</a:t>
            </a:r>
            <a:r>
              <a:rPr lang="he-IL" dirty="0"/>
              <a:t> כאחד משמותיה של העיר ירושלים. </a:t>
            </a:r>
          </a:p>
          <a:p>
            <a:endParaRPr lang="he-IL" dirty="0"/>
          </a:p>
          <a:p>
            <a:r>
              <a:rPr lang="he-IL" dirty="0"/>
              <a:t>השם אריאל מורכב מצירוף המלים 'אריה' ו-'אל', האריה הוא סמל לאומץ, כוח וגבורה. </a:t>
            </a:r>
          </a:p>
          <a:p>
            <a:endParaRPr lang="he-IL" dirty="0"/>
          </a:p>
          <a:p>
            <a:r>
              <a:rPr lang="he-IL" dirty="0"/>
              <a:t>תכונות אופי לאנשים בשם אריאל – אנשים בשם אריאל מתאפיינים ביכולתם להקרין סמכותיות ויכולות ניהוליות גבוהות וייחודיות. </a:t>
            </a:r>
          </a:p>
          <a:p>
            <a:endParaRPr lang="he-IL" dirty="0"/>
          </a:p>
          <a:p>
            <a:r>
              <a:rPr lang="he-IL" dirty="0"/>
              <a:t>כמו כן, הם נוטים לפעול מתוך נדיבות, אכפתיות, דאגה לזולת ושאיפה לצדק ולשוויון ולכן יצליחו לסחוף אחריהם קהל רחב של תומכים. עוד מתאפיינים ביכולות ניהול ובחתירה להצלחה שלעתים עשויה לבוא על חשבונם של חבריהם ובני משפחתם.</a:t>
            </a:r>
          </a:p>
        </p:txBody>
      </p:sp>
    </p:spTree>
    <p:extLst>
      <p:ext uri="{BB962C8B-B14F-4D97-AF65-F5344CB8AC3E}">
        <p14:creationId xmlns:p14="http://schemas.microsoft.com/office/powerpoint/2010/main" val="3551137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73BD220-CDC0-41DA-BF9D-31F2427EBD5A}"/>
              </a:ext>
            </a:extLst>
          </p:cNvPr>
          <p:cNvSpPr>
            <a:spLocks noGrp="1"/>
          </p:cNvSpPr>
          <p:nvPr>
            <p:ph type="title"/>
          </p:nvPr>
        </p:nvSpPr>
        <p:spPr/>
        <p:txBody>
          <a:bodyPr/>
          <a:lstStyle/>
          <a:p>
            <a:pPr algn="ctr"/>
            <a:r>
              <a:rPr lang="he-IL" dirty="0">
                <a:solidFill>
                  <a:srgbClr val="FF0000"/>
                </a:solidFill>
                <a:effectLst>
                  <a:outerShdw blurRad="38100" dist="38100" dir="2700000" algn="tl">
                    <a:srgbClr val="000000">
                      <a:alpha val="43137"/>
                    </a:srgbClr>
                  </a:outerShdw>
                </a:effectLst>
              </a:rPr>
              <a:t>אביתר</a:t>
            </a:r>
          </a:p>
        </p:txBody>
      </p:sp>
      <p:sp>
        <p:nvSpPr>
          <p:cNvPr id="3" name="מציין מיקום תוכן 2">
            <a:extLst>
              <a:ext uri="{FF2B5EF4-FFF2-40B4-BE49-F238E27FC236}">
                <a16:creationId xmlns:a16="http://schemas.microsoft.com/office/drawing/2014/main" id="{7B6819C7-E684-498A-BEB6-A9958DFC5DFA}"/>
              </a:ext>
            </a:extLst>
          </p:cNvPr>
          <p:cNvSpPr>
            <a:spLocks noGrp="1"/>
          </p:cNvSpPr>
          <p:nvPr>
            <p:ph idx="1"/>
          </p:nvPr>
        </p:nvSpPr>
        <p:spPr/>
        <p:txBody>
          <a:bodyPr>
            <a:normAutofit/>
          </a:bodyPr>
          <a:lstStyle/>
          <a:p>
            <a:r>
              <a:rPr lang="he-IL" sz="2400" dirty="0"/>
              <a:t>השם אביתר מורכב מהמילה "אבי" והמילה "תר", שמשמעותה חיפוש ותנועה, והוא מסמל את מחזוריות המשפחה ואת הקשר בין העבר, ההווה והעתיד. אביתר הוא שמה של הדמות </a:t>
            </a:r>
            <a:r>
              <a:rPr lang="he-IL" sz="2400" dirty="0" err="1"/>
              <a:t>התנ"כית</a:t>
            </a:r>
            <a:r>
              <a:rPr lang="he-IL" sz="2400" dirty="0"/>
              <a:t> אביתר הכהן, שחי בזמן תקופתו של דוד המלך בירושלים. אביתר הכהן היה הניצול היחיד מהטבח שביצע שאול במשפחתו, אשר לא ידעה על בריחתו של דוד, כפי שנזכר בפסוק הבא - "</a:t>
            </a:r>
            <a:r>
              <a:rPr lang="he-IL" sz="2400" dirty="0" err="1"/>
              <a:t>וַיַּגֵּד</a:t>
            </a:r>
            <a:r>
              <a:rPr lang="he-IL" sz="2400" dirty="0"/>
              <a:t> אֶבְיָתָר, לְדָוִד: כִּי הָרַג שָׁאוּל, אֵת כֹּהֲנֵי יְהוָה" ספר שמואל א', פרק כ"ב, פסוק כ"א.</a:t>
            </a:r>
          </a:p>
        </p:txBody>
      </p:sp>
    </p:spTree>
    <p:extLst>
      <p:ext uri="{BB962C8B-B14F-4D97-AF65-F5344CB8AC3E}">
        <p14:creationId xmlns:p14="http://schemas.microsoft.com/office/powerpoint/2010/main" val="3192744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94DB5F3-2D70-4E8B-B0CA-338F38B5A1E9}"/>
              </a:ext>
            </a:extLst>
          </p:cNvPr>
          <p:cNvSpPr>
            <a:spLocks noGrp="1"/>
          </p:cNvSpPr>
          <p:nvPr>
            <p:ph type="title"/>
          </p:nvPr>
        </p:nvSpPr>
        <p:spPr/>
        <p:txBody>
          <a:bodyPr>
            <a:normAutofit fontScale="90000"/>
          </a:bodyPr>
          <a:lstStyle/>
          <a:p>
            <a:pPr algn="ctr"/>
            <a:r>
              <a:rPr lang="he-IL" sz="6600" dirty="0" err="1">
                <a:solidFill>
                  <a:srgbClr val="FF0000"/>
                </a:solidFill>
                <a:effectLst>
                  <a:outerShdw blurRad="38100" dist="38100" dir="2700000" algn="tl">
                    <a:srgbClr val="000000">
                      <a:alpha val="43137"/>
                    </a:srgbClr>
                  </a:outerShdw>
                </a:effectLst>
              </a:rPr>
              <a:t>ליאן</a:t>
            </a:r>
            <a:r>
              <a:rPr lang="he-IL" sz="6600" dirty="0">
                <a:solidFill>
                  <a:srgbClr val="FF0000"/>
                </a:solidFill>
                <a:effectLst>
                  <a:outerShdw blurRad="38100" dist="38100" dir="2700000" algn="tl">
                    <a:srgbClr val="000000">
                      <a:alpha val="43137"/>
                    </a:srgbClr>
                  </a:outerShdw>
                </a:effectLst>
              </a:rPr>
              <a:t> </a:t>
            </a:r>
          </a:p>
        </p:txBody>
      </p:sp>
      <p:sp>
        <p:nvSpPr>
          <p:cNvPr id="3" name="מציין מיקום תוכן 2">
            <a:extLst>
              <a:ext uri="{FF2B5EF4-FFF2-40B4-BE49-F238E27FC236}">
                <a16:creationId xmlns:a16="http://schemas.microsoft.com/office/drawing/2014/main" id="{68CE9148-EA54-4B91-8816-D45DAEF68C15}"/>
              </a:ext>
            </a:extLst>
          </p:cNvPr>
          <p:cNvSpPr>
            <a:spLocks noGrp="1"/>
          </p:cNvSpPr>
          <p:nvPr>
            <p:ph idx="1"/>
          </p:nvPr>
        </p:nvSpPr>
        <p:spPr/>
        <p:txBody>
          <a:bodyPr>
            <a:normAutofit/>
          </a:bodyPr>
          <a:lstStyle/>
          <a:p>
            <a:r>
              <a:rPr lang="he-IL" sz="2400" dirty="0" err="1"/>
              <a:t>ליאן</a:t>
            </a:r>
            <a:r>
              <a:rPr lang="he-IL" sz="2400" dirty="0"/>
              <a:t> הוא שם מקורי ומיוחד במינו ומגיע מן השפה הסינית, אך ניתן לפרשו גם על פי השפה העברית. </a:t>
            </a:r>
            <a:r>
              <a:rPr lang="he-IL" sz="2400" dirty="0" err="1"/>
              <a:t>ליאן</a:t>
            </a:r>
            <a:r>
              <a:rPr lang="he-IL" sz="2400" dirty="0"/>
              <a:t> הוא למעשה שם של צמח הלוטוס, שהוא שם כולל לצמחי מים ולו מיוחסות מעלות של קדושה בדתות ותרבויות שונות. הלוטוס מסמל את פלא הבריאה, את הטהרה ואת היופי הרב שיש בפרח ועל כן, שם זה מביא </a:t>
            </a:r>
            <a:r>
              <a:rPr lang="he-IL" sz="2400" dirty="0" err="1"/>
              <a:t>עימו</a:t>
            </a:r>
            <a:r>
              <a:rPr lang="he-IL" sz="2400" dirty="0"/>
              <a:t> בשורות וערכים חיוביים ורוחניים. כמו כן, בשפה העברית ניתן לפרש את השם כראשי התיבות של המשפט – לי ילדה אלוהים נתן.</a:t>
            </a:r>
          </a:p>
        </p:txBody>
      </p:sp>
    </p:spTree>
    <p:extLst>
      <p:ext uri="{BB962C8B-B14F-4D97-AF65-F5344CB8AC3E}">
        <p14:creationId xmlns:p14="http://schemas.microsoft.com/office/powerpoint/2010/main" val="4108858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F419D10-5E87-4417-8A00-36A2DDE2ED85}"/>
              </a:ext>
            </a:extLst>
          </p:cNvPr>
          <p:cNvSpPr>
            <a:spLocks noGrp="1"/>
          </p:cNvSpPr>
          <p:nvPr>
            <p:ph type="title"/>
          </p:nvPr>
        </p:nvSpPr>
        <p:spPr/>
        <p:txBody>
          <a:bodyPr/>
          <a:lstStyle/>
          <a:p>
            <a:pPr algn="ctr"/>
            <a:r>
              <a:rPr lang="he-IL" sz="5400" dirty="0">
                <a:solidFill>
                  <a:srgbClr val="FF0000"/>
                </a:solidFill>
                <a:effectLst>
                  <a:outerShdw blurRad="38100" dist="38100" dir="2700000" algn="tl">
                    <a:srgbClr val="000000">
                      <a:alpha val="43137"/>
                    </a:srgbClr>
                  </a:outerShdw>
                </a:effectLst>
              </a:rPr>
              <a:t>שון</a:t>
            </a:r>
            <a:r>
              <a:rPr lang="he-IL" dirty="0"/>
              <a:t> </a:t>
            </a:r>
          </a:p>
        </p:txBody>
      </p:sp>
      <p:sp>
        <p:nvSpPr>
          <p:cNvPr id="3" name="מציין מיקום תוכן 2">
            <a:extLst>
              <a:ext uri="{FF2B5EF4-FFF2-40B4-BE49-F238E27FC236}">
                <a16:creationId xmlns:a16="http://schemas.microsoft.com/office/drawing/2014/main" id="{9B4552F2-B04A-478B-88E0-6097C725D273}"/>
              </a:ext>
            </a:extLst>
          </p:cNvPr>
          <p:cNvSpPr>
            <a:spLocks noGrp="1"/>
          </p:cNvSpPr>
          <p:nvPr>
            <p:ph idx="1"/>
          </p:nvPr>
        </p:nvSpPr>
        <p:spPr/>
        <p:txBody>
          <a:bodyPr>
            <a:normAutofit/>
          </a:bodyPr>
          <a:lstStyle/>
          <a:p>
            <a:r>
              <a:rPr lang="he-IL" sz="2800" dirty="0"/>
              <a:t>מקור השם באנגלית: נגזר משמו של יוחנן, אחד מ-12 השליחים של ישו בנצרות. בעברית השם שייך לפועל </a:t>
            </a:r>
            <a:r>
              <a:rPr lang="he-IL" sz="2800" dirty="0" err="1"/>
              <a:t>ש.ן</a:t>
            </a:r>
            <a:r>
              <a:rPr lang="he-IL" sz="2800" dirty="0"/>
              <a:t>: שינה, תנומה. </a:t>
            </a:r>
          </a:p>
          <a:p>
            <a:r>
              <a:rPr lang="he-IL" sz="2800" dirty="0"/>
              <a:t>תכונות אופי לאנשים בשם שון - אנשים בשם שון יהיו פרפקציוניסטים, בעלי יכולת אלתור גבוהה.</a:t>
            </a:r>
          </a:p>
        </p:txBody>
      </p:sp>
    </p:spTree>
    <p:extLst>
      <p:ext uri="{BB962C8B-B14F-4D97-AF65-F5344CB8AC3E}">
        <p14:creationId xmlns:p14="http://schemas.microsoft.com/office/powerpoint/2010/main" val="1826347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29852D3-20CE-418D-81D4-4ACED6A9E100}"/>
              </a:ext>
            </a:extLst>
          </p:cNvPr>
          <p:cNvSpPr>
            <a:spLocks noGrp="1"/>
          </p:cNvSpPr>
          <p:nvPr>
            <p:ph type="title"/>
          </p:nvPr>
        </p:nvSpPr>
        <p:spPr/>
        <p:txBody>
          <a:bodyPr/>
          <a:lstStyle/>
          <a:p>
            <a:pPr algn="ctr"/>
            <a:r>
              <a:rPr lang="he-IL" sz="4000" dirty="0">
                <a:solidFill>
                  <a:srgbClr val="FF0000"/>
                </a:solidFill>
              </a:rPr>
              <a:t>לסיום הכנת צמיד או שרשרת עם השם </a:t>
            </a:r>
          </a:p>
        </p:txBody>
      </p:sp>
      <p:pic>
        <p:nvPicPr>
          <p:cNvPr id="5" name="מציין מיקום תוכן 4" descr="תמונה שמכילה אדם, לובש, מקורה&#10;&#10;תיאור שנוצר ברמת מהימנות גבוהה מאוד">
            <a:extLst>
              <a:ext uri="{FF2B5EF4-FFF2-40B4-BE49-F238E27FC236}">
                <a16:creationId xmlns:a16="http://schemas.microsoft.com/office/drawing/2014/main" id="{DD0ED3AE-338D-4F6A-A860-4EFB2D757D2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27464" y="3797113"/>
            <a:ext cx="1174060" cy="2087219"/>
          </a:xfrm>
        </p:spPr>
      </p:pic>
      <p:pic>
        <p:nvPicPr>
          <p:cNvPr id="7" name="תמונה 6" descr="תמונה שמכילה מקורה, קומה, קטן, טניס&#10;&#10;תיאור שנוצר ברמת מהימנות גבוהה מאוד">
            <a:extLst>
              <a:ext uri="{FF2B5EF4-FFF2-40B4-BE49-F238E27FC236}">
                <a16:creationId xmlns:a16="http://schemas.microsoft.com/office/drawing/2014/main" id="{8DFBBC47-5567-4B39-ACB6-04A0C63B5E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8835084" y="4567870"/>
            <a:ext cx="1305544" cy="2320967"/>
          </a:xfrm>
          <a:prstGeom prst="rect">
            <a:avLst/>
          </a:prstGeom>
        </p:spPr>
      </p:pic>
      <p:pic>
        <p:nvPicPr>
          <p:cNvPr id="9" name="תמונה 8" descr="תמונה שמכילה אדם, מקורה, בגדים, קיר&#10;&#10;תיאור שנוצר ברמת מהימנות גבוהה">
            <a:extLst>
              <a:ext uri="{FF2B5EF4-FFF2-40B4-BE49-F238E27FC236}">
                <a16:creationId xmlns:a16="http://schemas.microsoft.com/office/drawing/2014/main" id="{689F2BCE-4324-4980-9A9B-379A16702335}"/>
              </a:ext>
            </a:extLst>
          </p:cNvPr>
          <p:cNvPicPr>
            <a:picLocks noChangeAspect="1"/>
          </p:cNvPicPr>
          <p:nvPr/>
        </p:nvPicPr>
        <p:blipFill rotWithShape="1">
          <a:blip r:embed="rId4">
            <a:extLst>
              <a:ext uri="{28A0092B-C50C-407E-A947-70E740481C1C}">
                <a14:useLocalDpi xmlns:a14="http://schemas.microsoft.com/office/drawing/2010/main" val="0"/>
              </a:ext>
            </a:extLst>
          </a:blip>
          <a:srcRect t="29456"/>
          <a:stretch/>
        </p:blipFill>
        <p:spPr>
          <a:xfrm>
            <a:off x="1154953" y="3188376"/>
            <a:ext cx="2184680" cy="2739831"/>
          </a:xfrm>
          <a:prstGeom prst="rect">
            <a:avLst/>
          </a:prstGeom>
        </p:spPr>
      </p:pic>
      <p:pic>
        <p:nvPicPr>
          <p:cNvPr id="11" name="תמונה 10" descr="תמונה שמכילה מקורה, קיר, ישיבה&#10;&#10;תיאור שנוצר ברמת מהימנות גבוהה">
            <a:extLst>
              <a:ext uri="{FF2B5EF4-FFF2-40B4-BE49-F238E27FC236}">
                <a16:creationId xmlns:a16="http://schemas.microsoft.com/office/drawing/2014/main" id="{A766CADF-99B6-40AA-B1C8-4401AAF25C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8628581" y="2768012"/>
            <a:ext cx="1080938" cy="1921668"/>
          </a:xfrm>
          <a:prstGeom prst="rect">
            <a:avLst/>
          </a:prstGeom>
        </p:spPr>
      </p:pic>
      <p:pic>
        <p:nvPicPr>
          <p:cNvPr id="13" name="תמונה 12" descr="תמונה שמכילה קרקע, קומה, בניין, אביזר&#10;&#10;תיאור שנוצר ברמת מהימנות גבוהה מאוד">
            <a:extLst>
              <a:ext uri="{FF2B5EF4-FFF2-40B4-BE49-F238E27FC236}">
                <a16:creationId xmlns:a16="http://schemas.microsoft.com/office/drawing/2014/main" id="{EC20E98A-7C7E-4E23-810C-327589C05FD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53957" y="4744279"/>
            <a:ext cx="1004990" cy="1786649"/>
          </a:xfrm>
          <a:prstGeom prst="rect">
            <a:avLst/>
          </a:prstGeom>
        </p:spPr>
      </p:pic>
    </p:spTree>
    <p:extLst>
      <p:ext uri="{BB962C8B-B14F-4D97-AF65-F5344CB8AC3E}">
        <p14:creationId xmlns:p14="http://schemas.microsoft.com/office/powerpoint/2010/main" val="27012614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יונים - חדר ישיבות">
  <a:themeElements>
    <a:clrScheme name="יונים - חדר ישיבות">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יונים - חדר ישיבות">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יונים - חדר ישיבות">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docProps/app.xml><?xml version="1.0" encoding="utf-8"?>
<Properties xmlns="http://schemas.openxmlformats.org/officeDocument/2006/extended-properties" xmlns:vt="http://schemas.openxmlformats.org/officeDocument/2006/docPropsVTypes">
  <Template>Ion Boardroom</Template>
  <TotalTime>1323</TotalTime>
  <Words>494</Words>
  <Application>Microsoft Office PowerPoint</Application>
  <PresentationFormat>מסך רחב</PresentationFormat>
  <Paragraphs>24</Paragraphs>
  <Slides>8</Slides>
  <Notes>0</Notes>
  <HiddenSlides>0</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8</vt:i4>
      </vt:variant>
    </vt:vector>
  </HeadingPairs>
  <TitlesOfParts>
    <vt:vector size="14" baseType="lpstr">
      <vt:lpstr>Arial</vt:lpstr>
      <vt:lpstr>Century Gothic</vt:lpstr>
      <vt:lpstr>David</vt:lpstr>
      <vt:lpstr>Times New Roman</vt:lpstr>
      <vt:lpstr>Wingdings 3</vt:lpstr>
      <vt:lpstr>יונים - חדר ישיבות</vt:lpstr>
      <vt:lpstr>פעילות שנייה בעקבות הספר שפן, הפעילות עוסקת בשם התלמיד, הבנה של בחירת השם. התלמידים נשלחו לשאול את ההורים מדוע בחרו להם                                                                        את שמם. ובכיתה חקרנו את מקור השם במנוע החיפוש באינטרנט.    </vt:lpstr>
      <vt:lpstr>                                               השם אמיר מוזכר בתנ"ך ומשמש כתיאור לצמרת העץ וענפיו העליונים, "וְנִשְׁאַר-בּוֹ עוֹלֵלֹת כְּנֹקֶף זַיִת, שְׁנַיִם שְׁלֹשָׁה גַּרְגְּרִים בְּרֹאשׁ אָמִיר", ספר ישעיהו, פרק י"ז, פסוק ו'. כמו כן, משמש השם לתיאור מיקום או אדם, אשר מרשימים במידת גובהם. השם מסמל ערכים כמו פריחה, התחדשות, צמיחה ושאפתנות, ומקנה לנושא אותו, תכונות של אומץ, מצוינות, מנהיגות והליכה אחר המטרה ללא פשרות.  </vt:lpstr>
      <vt:lpstr> אושר </vt:lpstr>
      <vt:lpstr>אריאל</vt:lpstr>
      <vt:lpstr>אביתר</vt:lpstr>
      <vt:lpstr>ליאן </vt:lpstr>
      <vt:lpstr>שון </vt:lpstr>
      <vt:lpstr>לסיום הכנת צמיד או שרשרת עם השם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השם אמיר מוזכר בתנ"ך ומשמש כתיאור לצמרת העץ וענפיו העליונים, "וְנִשְׁאַר-בּוֹ עוֹלֵלֹת כְּנֹקֶף זַיִת, שְׁנַיִם שְׁלֹשָׁה גַּרְגְּרִים בְּרֹאשׁ אָמִיר", ספר ישעיהו, פרק י"ז, פסוק ו'. כמו כן, משמש השם לתיאור מיקום או אדם, אשר מרשימים במידת גובהם. השם מסמל ערכים כמו פריחה, התחדשות, צמיחה ושאפתנות, ומקנה לנושא אותו, תכונות של אומץ, מצוינות, מנהיגות והליכה אחר המטרה ללא פשרות.</dc:title>
  <dc:creator>user</dc:creator>
  <cp:lastModifiedBy>user</cp:lastModifiedBy>
  <cp:revision>11</cp:revision>
  <dcterms:created xsi:type="dcterms:W3CDTF">2018-01-22T09:24:10Z</dcterms:created>
  <dcterms:modified xsi:type="dcterms:W3CDTF">2018-01-23T11:04:14Z</dcterms:modified>
</cp:coreProperties>
</file>